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  <p:sldMasterId id="2147483740" r:id="rId5"/>
    <p:sldMasterId id="2147483752" r:id="rId6"/>
  </p:sldMasterIdLst>
  <p:notesMasterIdLst>
    <p:notesMasterId r:id="rId44"/>
  </p:notesMasterIdLst>
  <p:handoutMasterIdLst>
    <p:handoutMasterId r:id="rId45"/>
  </p:handoutMasterIdLst>
  <p:sldIdLst>
    <p:sldId id="1067" r:id="rId7"/>
    <p:sldId id="303" r:id="rId8"/>
    <p:sldId id="302" r:id="rId9"/>
    <p:sldId id="293" r:id="rId10"/>
    <p:sldId id="348" r:id="rId11"/>
    <p:sldId id="1065" r:id="rId12"/>
    <p:sldId id="297" r:id="rId13"/>
    <p:sldId id="1066" r:id="rId14"/>
    <p:sldId id="344" r:id="rId15"/>
    <p:sldId id="345" r:id="rId16"/>
    <p:sldId id="339" r:id="rId17"/>
    <p:sldId id="267" r:id="rId18"/>
    <p:sldId id="300" r:id="rId19"/>
    <p:sldId id="361" r:id="rId20"/>
    <p:sldId id="362" r:id="rId21"/>
    <p:sldId id="336" r:id="rId22"/>
    <p:sldId id="330" r:id="rId23"/>
    <p:sldId id="352" r:id="rId24"/>
    <p:sldId id="1039" r:id="rId25"/>
    <p:sldId id="358" r:id="rId26"/>
    <p:sldId id="356" r:id="rId27"/>
    <p:sldId id="357" r:id="rId28"/>
    <p:sldId id="269" r:id="rId29"/>
    <p:sldId id="363" r:id="rId30"/>
    <p:sldId id="271" r:id="rId31"/>
    <p:sldId id="315" r:id="rId32"/>
    <p:sldId id="359" r:id="rId33"/>
    <p:sldId id="312" r:id="rId34"/>
    <p:sldId id="347" r:id="rId35"/>
    <p:sldId id="270" r:id="rId36"/>
    <p:sldId id="360" r:id="rId37"/>
    <p:sldId id="307" r:id="rId38"/>
    <p:sldId id="318" r:id="rId39"/>
    <p:sldId id="324" r:id="rId40"/>
    <p:sldId id="337" r:id="rId41"/>
    <p:sldId id="1063" r:id="rId42"/>
    <p:sldId id="1068" r:id="rId43"/>
  </p:sldIdLst>
  <p:sldSz cx="9144000" cy="6858000" type="screen4x3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FF"/>
    <a:srgbClr val="FFFFCC"/>
    <a:srgbClr val="CCFFCC"/>
    <a:srgbClr val="CC3399"/>
    <a:srgbClr val="FEE2FB"/>
    <a:srgbClr val="FFDDDD"/>
    <a:srgbClr val="F8B610"/>
    <a:srgbClr val="D1FFE8"/>
    <a:srgbClr val="FF7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25951-EBF6-4445-87F1-21FE74B0ECB4}" v="6" dt="2025-04-10T21:05:08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39" autoAdjust="0"/>
  </p:normalViewPr>
  <p:slideViewPr>
    <p:cSldViewPr snapToGrid="0">
      <p:cViewPr varScale="1">
        <p:scale>
          <a:sx n="106" d="100"/>
          <a:sy n="106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10/04/2025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10/04/2025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CDEFB-1F9F-4636-B7C6-53F58559B1E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65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11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67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66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5979091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3795706" y="0"/>
            <a:ext cx="115445" cy="6858000"/>
          </a:xfrm>
          <a:prstGeom prst="rect">
            <a:avLst/>
          </a:prstGeom>
          <a:solidFill>
            <a:srgbClr val="F37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972050" y="758952"/>
            <a:ext cx="339471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500" b="1" spc="-38" baseline="0">
                <a:solidFill>
                  <a:srgbClr val="515083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974128" y="4508500"/>
            <a:ext cx="339471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3738627" y="3841"/>
            <a:ext cx="115445" cy="6858000"/>
          </a:xfrm>
          <a:prstGeom prst="rect">
            <a:avLst/>
          </a:prstGeom>
          <a:solidFill>
            <a:srgbClr val="515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C40A84-7432-A523-BC84-B92DE43FE2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/>
          <a:stretch/>
        </p:blipFill>
        <p:spPr>
          <a:xfrm>
            <a:off x="0" y="-3841"/>
            <a:ext cx="373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92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7F8E6-6C17-8436-D06D-31728DCF5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1881B3-9732-FD02-BDDD-FB61C1A52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FEF100-8BE9-DC18-589E-4A39BD47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99C70B-201E-39A6-71E8-78DBC9AA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71BA1D-FA6B-5239-4DFF-3BC65238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90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C9B532-FE74-95D7-1E8B-596726F9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65B0FB-00EC-815A-67D0-89A15E8FC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CB2866-9B8D-2AFB-FA87-B20786D4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2ACC16-A245-09A7-9191-697AB76F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7C44E9-F895-512D-D487-85EACB43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45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7C8EF-22DF-45F5-87A9-F967FCC7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F20890-019A-B09B-5542-5D3A450FD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623106-866D-1B0B-33DC-605071E8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574D8D-CB76-1C20-E25B-BEB3F48D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938AB1-3EF0-8F1B-CAFE-7E770D1C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675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30B8DE-082A-E3C3-56E5-95356861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C0A23B-24E5-9F74-0660-3923D0078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5CA004-8039-EB2D-363D-D86708649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D1D1C0-D8BE-BC9E-0B99-A50F7685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9925D8-0B66-225A-12A4-EA8AA041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BFC5FE-ED94-ABC0-018A-4134910E5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97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E46A4C-D6AB-F5DE-7AFE-3D0EA1AF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A7B10E-D233-5A3F-3683-ABF0C46F9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38ECB2-CEAC-F921-12ED-55E62E5F4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860492-E014-8B71-63CB-23A455A83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63229F-CA6E-680E-1112-46FEEEF9D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54CE062-9C0C-EBAB-B986-1B4C3847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8860E8-5229-A56E-614F-E0F32BFB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8FAB2B6-B83E-1D06-313A-7524B357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765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0A6DCC-CDBD-6012-EBD7-93664084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B65189-B789-92B9-2914-ECA1FEFC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C457C0-03E7-F5AC-EAB7-ACC6EC05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D0EDD2-D989-6038-88D5-D9B2BFB0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672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FEB42C-98CD-3225-84C6-642DAFF2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CCFDA7F-9B2E-5E8F-7E72-60B0C584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3379C5-89A9-AAF2-F0C6-6DA92FAB5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01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48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33A88-13B8-DCC0-2D4F-AFD85CCC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3E52C9-AB8D-7367-EED4-07834ED3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F8DB77-FBE3-D6F9-E885-22386B9F0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A10EB7-68DF-1A93-7AEC-1B44E366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1AD4A6-3DA1-0C09-561D-91710716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ED9169-A920-300B-8219-BBCCDB7C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567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CAA07F-C908-6339-7798-4FDE2F2B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67069AD-0BB5-4FCF-9232-09C2828CA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F7A4AB-F9DA-C53A-282E-5BC285102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FD7AB1-7335-CFE3-D326-D1CAC9B7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47F9A0-F88F-7B10-930F-2E46741E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E7D0BC-C2DD-C55B-A3CC-A7BA151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11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6FC81-A1E2-B7A6-3F08-BE468A1B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10D4E3-094E-C92B-C97C-357E23700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9F4204-2812-D8F5-DDFE-82F20DF1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D59E36-2B78-5A73-CFF1-DC231DD0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A38720-B218-01D4-FB65-24519514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373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243A4E-DEFA-20B9-C470-ED08B1D05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997613-EE2E-3DBF-414A-9439BAB72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6B373B-F02D-541B-A73A-B0AC931D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97376D-29CD-AC4B-59C2-F4FC17B4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25B6F-FEF3-B8E1-D8C2-2B1CFAB0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63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09638" y="4508500"/>
            <a:ext cx="3838575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09638" y="2057400"/>
            <a:ext cx="3838575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4050" b="1" spc="-38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83910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5979091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3795706" y="0"/>
            <a:ext cx="115445" cy="6858000"/>
          </a:xfrm>
          <a:prstGeom prst="rect">
            <a:avLst/>
          </a:prstGeom>
          <a:solidFill>
            <a:srgbClr val="F37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972050" y="758952"/>
            <a:ext cx="339471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500" b="1" spc="-38" baseline="0">
                <a:solidFill>
                  <a:srgbClr val="515083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974128" y="4508500"/>
            <a:ext cx="339471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3738627" y="3841"/>
            <a:ext cx="115445" cy="6858000"/>
          </a:xfrm>
          <a:prstGeom prst="rect">
            <a:avLst/>
          </a:prstGeom>
          <a:solidFill>
            <a:srgbClr val="515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C40A84-7432-A523-BC84-B92DE43FE2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/>
          <a:stretch/>
        </p:blipFill>
        <p:spPr>
          <a:xfrm>
            <a:off x="0" y="-3841"/>
            <a:ext cx="373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6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66915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5979091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733925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838325" y="3568701"/>
            <a:ext cx="6541294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05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199" y="3746500"/>
            <a:ext cx="62484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81200" y="5219700"/>
            <a:ext cx="62484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2814638" y="3469101"/>
            <a:ext cx="3838575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3541223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301354" y="3568701"/>
            <a:ext cx="6541294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05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7799" y="3746500"/>
            <a:ext cx="62484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47800" y="5219700"/>
            <a:ext cx="62484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1800" cap="all" spc="15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2652713" y="3469101"/>
            <a:ext cx="3838575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945207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485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06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2960" y="2057400"/>
            <a:ext cx="3479802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90048" y="2958275"/>
            <a:ext cx="3479802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886958" y="2057400"/>
            <a:ext cx="3479802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954046" y="2958274"/>
            <a:ext cx="3479802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67326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53605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3500438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098" y="6446839"/>
            <a:ext cx="36347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0117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2" y="1"/>
            <a:ext cx="3490722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150" y="786384"/>
            <a:ext cx="2301625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27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94238" y="812801"/>
            <a:ext cx="428538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819150" y="3043051"/>
            <a:ext cx="2301624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1"/>
            <a:ext cx="77724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4094237" y="624142"/>
            <a:ext cx="428538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5594" y="6446839"/>
            <a:ext cx="193863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1752" y="6446839"/>
            <a:ext cx="58500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819150" y="6446838"/>
            <a:ext cx="123257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6315075" y="6429376"/>
            <a:ext cx="750347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074256" y="6446838"/>
            <a:ext cx="305444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162098" y="6446839"/>
            <a:ext cx="363474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75"/>
              <a:t>Direttori del Corso – M. De Luca – M.A. Zappa</a:t>
            </a:r>
            <a:endParaRPr lang="it-IT" sz="675" dirty="0"/>
          </a:p>
        </p:txBody>
      </p:sp>
    </p:spTree>
    <p:extLst>
      <p:ext uri="{BB962C8B-B14F-4D97-AF65-F5344CB8AC3E}">
        <p14:creationId xmlns:p14="http://schemas.microsoft.com/office/powerpoint/2010/main" val="1030685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162098" y="6446839"/>
            <a:ext cx="363474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75"/>
              <a:t>Direttori del Corso – M. De Luca – M.A. Zappa</a:t>
            </a:r>
            <a:endParaRPr lang="it-IT" sz="675" dirty="0"/>
          </a:p>
        </p:txBody>
      </p:sp>
    </p:spTree>
    <p:extLst>
      <p:ext uri="{BB962C8B-B14F-4D97-AF65-F5344CB8AC3E}">
        <p14:creationId xmlns:p14="http://schemas.microsoft.com/office/powerpoint/2010/main" val="1663838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2" y="1"/>
            <a:ext cx="3490722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94238" y="497809"/>
            <a:ext cx="428538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77724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4094237" y="377398"/>
            <a:ext cx="428538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5594" y="6446839"/>
            <a:ext cx="193863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1752" y="6446839"/>
            <a:ext cx="58500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808672" y="2003423"/>
            <a:ext cx="268206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150" y="1885126"/>
            <a:ext cx="2486025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33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819150" y="993775"/>
            <a:ext cx="77724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162098" y="6446839"/>
            <a:ext cx="363474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75"/>
              <a:t>Direttori del Corso – M. De Luca – M.A. Zappa</a:t>
            </a:r>
            <a:endParaRPr lang="it-IT" sz="675" dirty="0"/>
          </a:p>
        </p:txBody>
      </p:sp>
    </p:spTree>
    <p:extLst>
      <p:ext uri="{BB962C8B-B14F-4D97-AF65-F5344CB8AC3E}">
        <p14:creationId xmlns:p14="http://schemas.microsoft.com/office/powerpoint/2010/main" val="1809505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90722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94238" y="497809"/>
            <a:ext cx="428538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5594" y="6446839"/>
            <a:ext cx="193863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1752" y="6446839"/>
            <a:ext cx="58500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150" y="1885126"/>
            <a:ext cx="2301625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33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162098" y="6446839"/>
            <a:ext cx="363474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75"/>
              <a:t>Direttori del Corso – M. De Luca – M.A. Zappa</a:t>
            </a:r>
            <a:endParaRPr lang="it-IT" sz="675" dirty="0"/>
          </a:p>
        </p:txBody>
      </p:sp>
    </p:spTree>
    <p:extLst>
      <p:ext uri="{BB962C8B-B14F-4D97-AF65-F5344CB8AC3E}">
        <p14:creationId xmlns:p14="http://schemas.microsoft.com/office/powerpoint/2010/main" val="3279949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38541" y="548355"/>
            <a:ext cx="4541135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27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25625" y="1611313"/>
            <a:ext cx="4554074" cy="3755104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5594" y="6446839"/>
            <a:ext cx="193863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960" y="6446839"/>
            <a:ext cx="36347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1752" y="6446839"/>
            <a:ext cx="58500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90722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08593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01433" y="880375"/>
            <a:ext cx="4541135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27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5594" y="6446839"/>
            <a:ext cx="193863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960" y="6446839"/>
            <a:ext cx="36347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1752" y="6446839"/>
            <a:ext cx="58500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4183380" y="0"/>
            <a:ext cx="77724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234413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3490734" y="507334"/>
            <a:ext cx="5653266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2" y="1"/>
            <a:ext cx="3490722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150" y="1885126"/>
            <a:ext cx="2301625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33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55030" y="943430"/>
            <a:ext cx="3524589" cy="3977366"/>
          </a:xfrm>
        </p:spPr>
        <p:txBody>
          <a:bodyPr rtlCol="0" anchor="ctr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5594" y="6446839"/>
            <a:ext cx="193863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960" y="6446839"/>
            <a:ext cx="36347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1752" y="6446839"/>
            <a:ext cx="58500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3277688" y="2322780"/>
            <a:ext cx="1011284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103019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785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3490734" y="507334"/>
            <a:ext cx="5653266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2" y="1"/>
            <a:ext cx="3490722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150" y="1885126"/>
            <a:ext cx="2301625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33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88897" y="943430"/>
            <a:ext cx="3490722" cy="3977366"/>
          </a:xfrm>
        </p:spPr>
        <p:txBody>
          <a:bodyPr rtlCol="0" anchor="ctr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5594" y="6446839"/>
            <a:ext cx="193863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2960" y="6446839"/>
            <a:ext cx="36347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1752" y="6446839"/>
            <a:ext cx="585008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3277688" y="2322780"/>
            <a:ext cx="1011284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623227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9141619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</p:spPr>
        <p:txBody>
          <a:bodyPr tIns="0" bIns="0" rtlCol="0" anchor="b">
            <a:noAutofit/>
          </a:bodyPr>
          <a:lstStyle>
            <a:lvl1pPr algn="ctr">
              <a:defRPr sz="33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22959" y="5715000"/>
            <a:ext cx="7584948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822959" y="6446839"/>
            <a:ext cx="5113697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2652713" y="4535901"/>
            <a:ext cx="3838575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862937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97348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346201"/>
            <a:ext cx="1836025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19150" y="1346201"/>
            <a:ext cx="5610225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6524071" y="19606"/>
            <a:ext cx="1036320" cy="9971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352630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80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84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5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17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46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76D4-EDCC-44EC-A8D3-1A3BFE52E623}" type="datetimeFigureOut">
              <a:rPr lang="it-IT" smtClean="0"/>
              <a:pPr/>
              <a:t>10/04/2025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ED940-1F78-4E56-B9D2-08AB0B37DD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1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73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530C6BF-EC98-2080-2E89-763C4057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7063F0-0FAD-EBDF-44FE-0815F4CC2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D30221-8A38-D8F1-7454-591FD9071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BC58C-7436-47BE-AE0C-EB3F6808765E}" type="datetimeFigureOut">
              <a:rPr lang="it-IT" smtClean="0"/>
              <a:t>10/04/2025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3FE0DD-F878-3212-4DF7-086A107DD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5E7332-A54D-8D17-8EF4-7AEC2DFC7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9B2A2-65FC-424E-9EC4-8FEEB796FC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23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3500438" y="0"/>
            <a:ext cx="2143125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1350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2411" y="2108202"/>
            <a:ext cx="75438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125594" y="6446839"/>
            <a:ext cx="1938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822960" y="6446839"/>
            <a:ext cx="3634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781752" y="6446839"/>
            <a:ext cx="585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77724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 dirty="0"/>
          </a:p>
        </p:txBody>
      </p:sp>
    </p:spTree>
    <p:extLst>
      <p:ext uri="{BB962C8B-B14F-4D97-AF65-F5344CB8AC3E}">
        <p14:creationId xmlns:p14="http://schemas.microsoft.com/office/powerpoint/2010/main" val="411969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spc="-38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53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7" Type="http://schemas.openxmlformats.org/officeDocument/2006/relationships/image" Target="../media/image115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532CEEA8-8B27-6EF4-08C4-1C1F59EE92B2}"/>
              </a:ext>
            </a:extLst>
          </p:cNvPr>
          <p:cNvSpPr txBox="1">
            <a:spLocks/>
          </p:cNvSpPr>
          <p:nvPr/>
        </p:nvSpPr>
        <p:spPr>
          <a:xfrm>
            <a:off x="4285072" y="1583072"/>
            <a:ext cx="4291343" cy="1532856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WEIGHT REGAIN </a:t>
            </a:r>
            <a:b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 WEIGHT FAILURE</a:t>
            </a:r>
            <a:b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Punto di vista del medico dietologo</a:t>
            </a:r>
            <a:endParaRPr kumimoji="0" lang="it-IT" sz="21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Sottotitolo 3">
            <a:extLst>
              <a:ext uri="{FF2B5EF4-FFF2-40B4-BE49-F238E27FC236}">
                <a16:creationId xmlns:a16="http://schemas.microsoft.com/office/drawing/2014/main" id="{3098649F-F66B-8E18-F852-B461E8CF13AD}"/>
              </a:ext>
            </a:extLst>
          </p:cNvPr>
          <p:cNvSpPr txBox="1">
            <a:spLocks/>
          </p:cNvSpPr>
          <p:nvPr/>
        </p:nvSpPr>
        <p:spPr>
          <a:xfrm>
            <a:off x="3912124" y="4213781"/>
            <a:ext cx="5231876" cy="2644219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Dott.ssa J. Rolla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Medico Spec. Scienza dell’Alimentazione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Ambulatorio Nutrizione Clinica/Malattie Metaboliche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AUSL Piacenza</a:t>
            </a:r>
          </a:p>
        </p:txBody>
      </p:sp>
    </p:spTree>
    <p:extLst>
      <p:ext uri="{BB962C8B-B14F-4D97-AF65-F5344CB8AC3E}">
        <p14:creationId xmlns:p14="http://schemas.microsoft.com/office/powerpoint/2010/main" val="4265181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197A0F-B449-F8FD-D4B5-48A832B4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3" y="122686"/>
            <a:ext cx="5544566" cy="22221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7D65D1-20BF-6062-5339-E2DDBA4DB7D3}"/>
              </a:ext>
            </a:extLst>
          </p:cNvPr>
          <p:cNvSpPr txBox="1"/>
          <p:nvPr/>
        </p:nvSpPr>
        <p:spPr>
          <a:xfrm>
            <a:off x="5939433" y="210590"/>
            <a:ext cx="2935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Quando le definizioni differiscono,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i confronti sono significativi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e le differenze contano?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2FF63A-507E-1263-9C8D-0DC3A008CC01}"/>
              </a:ext>
            </a:extLst>
          </p:cNvPr>
          <p:cNvSpPr txBox="1"/>
          <p:nvPr/>
        </p:nvSpPr>
        <p:spPr>
          <a:xfrm>
            <a:off x="133942" y="2586196"/>
            <a:ext cx="45720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La percentuale di pazienti con recupero ponderale </a:t>
            </a:r>
          </a:p>
          <a:p>
            <a:pPr algn="ctr"/>
            <a:r>
              <a:rPr lang="it-IT" sz="1400" dirty="0"/>
              <a:t>ha oscillato tra il 2,53 e il 94,18% </a:t>
            </a:r>
            <a:r>
              <a:rPr lang="it-IT" sz="1400" b="1" dirty="0"/>
              <a:t>(ampia variabilità),</a:t>
            </a:r>
          </a:p>
          <a:p>
            <a:pPr algn="ctr"/>
            <a:r>
              <a:rPr lang="it-IT" sz="1400" dirty="0"/>
              <a:t> </a:t>
            </a:r>
            <a:r>
              <a:rPr lang="it-IT" sz="1400" b="1" dirty="0"/>
              <a:t>a seconda della definizione e del punto temporale. </a:t>
            </a:r>
          </a:p>
          <a:p>
            <a:pPr algn="ctr"/>
            <a:endParaRPr lang="it-IT" sz="1400" b="1" dirty="0"/>
          </a:p>
          <a:p>
            <a:pPr algn="ctr"/>
            <a:r>
              <a:rPr lang="it-IT" sz="1400" dirty="0"/>
              <a:t>Al follow-up a 5 anni, la definizione </a:t>
            </a:r>
            <a:r>
              <a:rPr lang="it-IT" sz="1400" u="sng" dirty="0"/>
              <a:t>«qualsiasi WR» ha generato la più alta prevalenza di WR.</a:t>
            </a:r>
            <a:r>
              <a:rPr kumimoji="0" lang="it-IT" altLang="it-IT" sz="1400" b="0" i="0" u="sng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 </a:t>
            </a:r>
          </a:p>
          <a:p>
            <a:pPr algn="ctr"/>
            <a:endParaRPr lang="it-IT" altLang="it-IT" sz="1400" dirty="0">
              <a:solidFill>
                <a:srgbClr val="1F1F1F"/>
              </a:solidFill>
            </a:endParaRPr>
          </a:p>
          <a:p>
            <a:pPr algn="ctr"/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La definizione di recupero ponderale non è stata associata alla remissione delle comorbilità</a:t>
            </a:r>
          </a:p>
          <a:p>
            <a:pPr algn="ctr"/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algn="ctr"/>
            <a:r>
              <a:rPr lang="it-IT" sz="1400" dirty="0"/>
              <a:t>La remissione delle comorbilità </a:t>
            </a:r>
          </a:p>
          <a:p>
            <a:pPr algn="ctr"/>
            <a:r>
              <a:rPr lang="it-IT" sz="1400" dirty="0"/>
              <a:t>potrebbe non dipendere interamente dal peso.</a:t>
            </a:r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r>
              <a:rPr lang="it-IT" sz="1400" b="1" dirty="0">
                <a:solidFill>
                  <a:srgbClr val="CC3399"/>
                </a:solidFill>
              </a:rPr>
              <a:t>Identificare una definizione unica </a:t>
            </a:r>
          </a:p>
          <a:p>
            <a:pPr algn="ctr"/>
            <a:r>
              <a:rPr lang="it-IT" sz="1400" b="1" dirty="0">
                <a:solidFill>
                  <a:srgbClr val="CC3399"/>
                </a:solidFill>
              </a:rPr>
              <a:t>di WR clinicamente significativa </a:t>
            </a:r>
          </a:p>
          <a:p>
            <a:pPr algn="ctr"/>
            <a:r>
              <a:rPr lang="it-IT" sz="1400" b="1" dirty="0">
                <a:solidFill>
                  <a:srgbClr val="CC3399"/>
                </a:solidFill>
              </a:rPr>
              <a:t>è difficile ma necessaria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F18CB69-DBF0-9128-BEFA-50A8DC919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56" y="2848783"/>
            <a:ext cx="4232313" cy="400874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FF8855E-B13F-0EDF-749C-879635C08985}"/>
              </a:ext>
            </a:extLst>
          </p:cNvPr>
          <p:cNvSpPr txBox="1"/>
          <p:nvPr/>
        </p:nvSpPr>
        <p:spPr>
          <a:xfrm>
            <a:off x="8122818" y="4990524"/>
            <a:ext cx="887240" cy="1015663"/>
          </a:xfrm>
          <a:prstGeom prst="rect">
            <a:avLst/>
          </a:prstGeom>
          <a:solidFill>
            <a:srgbClr val="CCECFF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Fattori di rischio associati a recupero ponderale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2218621-A44F-69D8-4FDA-5E6ED3EEFBCD}"/>
              </a:ext>
            </a:extLst>
          </p:cNvPr>
          <p:cNvSpPr txBox="1"/>
          <p:nvPr/>
        </p:nvSpPr>
        <p:spPr>
          <a:xfrm>
            <a:off x="5932868" y="5041475"/>
            <a:ext cx="633742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sesso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50F3DF3-3F33-73FA-1AFB-DDC6B3C64121}"/>
              </a:ext>
            </a:extLst>
          </p:cNvPr>
          <p:cNvSpPr txBox="1"/>
          <p:nvPr/>
        </p:nvSpPr>
        <p:spPr>
          <a:xfrm>
            <a:off x="6478205" y="4932637"/>
            <a:ext cx="953872" cy="43088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</a:rPr>
              <a:t>N. di comorbidità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5B773DA-A7BB-7449-7302-A77B45D71CFF}"/>
              </a:ext>
            </a:extLst>
          </p:cNvPr>
          <p:cNvSpPr txBox="1"/>
          <p:nvPr/>
        </p:nvSpPr>
        <p:spPr>
          <a:xfrm>
            <a:off x="5932868" y="5808683"/>
            <a:ext cx="65749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</a:rPr>
              <a:t>BMI </a:t>
            </a:r>
          </a:p>
          <a:p>
            <a:r>
              <a:rPr lang="it-IT" sz="1000" b="1" dirty="0" err="1">
                <a:solidFill>
                  <a:schemeClr val="bg1"/>
                </a:solidFill>
              </a:rPr>
              <a:t>pre</a:t>
            </a:r>
            <a:r>
              <a:rPr lang="it-IT" sz="1000" b="1" dirty="0">
                <a:solidFill>
                  <a:schemeClr val="bg1"/>
                </a:solidFill>
              </a:rPr>
              <a:t>-op.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8E70C4A-57F3-1182-3AE0-2541356454C5}"/>
              </a:ext>
            </a:extLst>
          </p:cNvPr>
          <p:cNvSpPr txBox="1"/>
          <p:nvPr/>
        </p:nvSpPr>
        <p:spPr>
          <a:xfrm>
            <a:off x="6694158" y="5877933"/>
            <a:ext cx="737919" cy="2616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sz="1100" b="1" dirty="0" err="1">
                <a:solidFill>
                  <a:schemeClr val="bg1"/>
                </a:solidFill>
              </a:rPr>
              <a:t>Ipertens</a:t>
            </a:r>
            <a:r>
              <a:rPr lang="it-IT" sz="9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54F8C45-4BDB-1D13-89F7-E7F078D93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523" y="1494476"/>
            <a:ext cx="1505043" cy="1500706"/>
          </a:xfrm>
          <a:prstGeom prst="rect">
            <a:avLst/>
          </a:prstGeom>
        </p:spPr>
      </p:pic>
      <p:sp>
        <p:nvSpPr>
          <p:cNvPr id="28" name="Rectangle 5">
            <a:extLst>
              <a:ext uri="{FF2B5EF4-FFF2-40B4-BE49-F238E27FC236}">
                <a16:creationId xmlns:a16="http://schemas.microsoft.com/office/drawing/2014/main" id="{72E12DB3-83E1-5D01-5746-EB46A4EB1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B9E3265-0F5C-C81B-9D6A-FE31F0DBA7A3}"/>
              </a:ext>
            </a:extLst>
          </p:cNvPr>
          <p:cNvSpPr/>
          <p:nvPr/>
        </p:nvSpPr>
        <p:spPr>
          <a:xfrm>
            <a:off x="553299" y="5506503"/>
            <a:ext cx="3757188" cy="907408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CC0099"/>
                </a:solidFill>
              </a:ln>
              <a:noFill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FF5A3F-F308-AC06-ECF1-B805EE595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291" y="5544832"/>
            <a:ext cx="1189421" cy="11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2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D4CC256A-2FA2-F2F4-16BA-F22830C0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422" y="5149073"/>
            <a:ext cx="482888" cy="4828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D28EAA-AE9B-DA14-148D-D0742788A355}"/>
              </a:ext>
            </a:extLst>
          </p:cNvPr>
          <p:cNvSpPr txBox="1"/>
          <p:nvPr/>
        </p:nvSpPr>
        <p:spPr>
          <a:xfrm>
            <a:off x="488644" y="67654"/>
            <a:ext cx="5681050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Factors associated with weight regain post-bariatric surgery: a systematic review</a:t>
            </a:r>
          </a:p>
          <a:p>
            <a:r>
              <a:rPr lang="en-US" sz="1400" dirty="0"/>
              <a:t>Review Article</a:t>
            </a:r>
          </a:p>
          <a:p>
            <a:r>
              <a:rPr lang="en-US" sz="1400" dirty="0"/>
              <a:t>Published: 01 March 2021</a:t>
            </a:r>
          </a:p>
          <a:p>
            <a:r>
              <a:rPr lang="en-US" sz="1400" dirty="0"/>
              <a:t>Volume 35, pages 4069–4084, (2021)</a:t>
            </a:r>
            <a:endParaRPr lang="it-IT" sz="1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58ABC3-2D6C-F1A1-0C2A-EAD254169EF0}"/>
              </a:ext>
            </a:extLst>
          </p:cNvPr>
          <p:cNvSpPr txBox="1"/>
          <p:nvPr/>
        </p:nvSpPr>
        <p:spPr>
          <a:xfrm>
            <a:off x="5813767" y="1949762"/>
            <a:ext cx="3227562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Il recupero ponderale </a:t>
            </a:r>
          </a:p>
          <a:p>
            <a:pPr algn="ctr"/>
            <a:r>
              <a:rPr lang="it-IT" sz="1600" dirty="0"/>
              <a:t>dopo chirurgia bariatrica </a:t>
            </a:r>
          </a:p>
          <a:p>
            <a:pPr algn="ctr"/>
            <a:r>
              <a:rPr lang="it-IT" sz="1600" dirty="0"/>
              <a:t>rimane una preoccupazione.</a:t>
            </a:r>
          </a:p>
          <a:p>
            <a:pPr algn="ctr"/>
            <a:r>
              <a:rPr lang="it-IT" sz="1600" dirty="0"/>
              <a:t>Almeno 1 pz su 6 </a:t>
            </a:r>
          </a:p>
          <a:p>
            <a:pPr algn="ctr"/>
            <a:r>
              <a:rPr lang="it-IT" sz="1600" dirty="0"/>
              <a:t>dopo un intervento </a:t>
            </a:r>
          </a:p>
          <a:p>
            <a:pPr algn="ctr"/>
            <a:r>
              <a:rPr lang="it-IT" sz="1600" dirty="0"/>
              <a:t>ha ≥ 10% di WR.</a:t>
            </a:r>
          </a:p>
          <a:p>
            <a:pPr algn="ctr"/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E41151-F07C-6F28-CE5E-9B9580937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84" y="578049"/>
            <a:ext cx="5714824" cy="11644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548C82-F00A-A843-A2BE-4327944AE417}"/>
              </a:ext>
            </a:extLst>
          </p:cNvPr>
          <p:cNvSpPr txBox="1"/>
          <p:nvPr/>
        </p:nvSpPr>
        <p:spPr>
          <a:xfrm>
            <a:off x="230728" y="4524316"/>
            <a:ext cx="4920694" cy="203132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I fattori di rischio correlati al WR </a:t>
            </a:r>
          </a:p>
          <a:p>
            <a:pPr marL="342900" indent="-342900" algn="ctr">
              <a:buFont typeface="+mj-lt"/>
              <a:buAutoNum type="arabicParenR"/>
            </a:pPr>
            <a:r>
              <a:rPr lang="it-IT" dirty="0"/>
              <a:t>rientrano in </a:t>
            </a:r>
            <a:r>
              <a:rPr lang="it-IT" b="1" dirty="0"/>
              <a:t>5 categorie</a:t>
            </a:r>
            <a:r>
              <a:rPr lang="it-IT" dirty="0"/>
              <a:t>: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Anatomici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Genetici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Dietetici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Psichiatrici </a:t>
            </a:r>
          </a:p>
          <a:p>
            <a:pPr marL="342900" indent="-342900">
              <a:buFont typeface="+mj-lt"/>
              <a:buAutoNum type="arabicParenR"/>
            </a:pPr>
            <a:r>
              <a:rPr lang="it-IT" dirty="0"/>
              <a:t>Temporali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E661B2-323D-A7BA-8B6E-DBE6C4B097F8}"/>
              </a:ext>
            </a:extLst>
          </p:cNvPr>
          <p:cNvSpPr txBox="1"/>
          <p:nvPr/>
        </p:nvSpPr>
        <p:spPr>
          <a:xfrm>
            <a:off x="1853922" y="5590017"/>
            <a:ext cx="406251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Gli individui con BMI più alto </a:t>
            </a:r>
          </a:p>
          <a:p>
            <a:pPr algn="ctr"/>
            <a:r>
              <a:rPr lang="it-IT" dirty="0"/>
              <a:t>prima dell'intervento chirurgico </a:t>
            </a:r>
          </a:p>
          <a:p>
            <a:pPr algn="ctr"/>
            <a:r>
              <a:rPr lang="it-IT" dirty="0"/>
              <a:t>hanno maggiori probabilità </a:t>
            </a:r>
          </a:p>
          <a:p>
            <a:pPr algn="ctr"/>
            <a:r>
              <a:rPr lang="it-IT" dirty="0"/>
              <a:t>di WR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7F45885-B56D-894B-A2DE-A90C1495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92" y="1616814"/>
            <a:ext cx="5171342" cy="19651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F5EECD8-2B47-95D4-B5D6-291F8F83E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024" y="2838642"/>
            <a:ext cx="5072312" cy="16094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C77ACF4-A4A5-B166-D937-403B19297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896" y="1935985"/>
            <a:ext cx="222545" cy="29174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56A749B-4461-601E-220F-115378B1C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5877" y="3715590"/>
            <a:ext cx="528354" cy="5283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DC35373-E70A-05A3-6571-5E29266748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67" y="4119319"/>
            <a:ext cx="420973" cy="42097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0BEF3F-D3D9-C518-F718-D243C77A4F58}"/>
              </a:ext>
            </a:extLst>
          </p:cNvPr>
          <p:cNvSpPr txBox="1"/>
          <p:nvPr/>
        </p:nvSpPr>
        <p:spPr>
          <a:xfrm>
            <a:off x="5721441" y="4193889"/>
            <a:ext cx="3364607" cy="2585323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F</a:t>
            </a:r>
            <a:r>
              <a:rPr lang="it-IT" sz="1800" dirty="0"/>
              <a:t>armaci per i disturbi psichiatrici (antidepressivi triciclici, </a:t>
            </a:r>
          </a:p>
          <a:p>
            <a:pPr algn="ctr"/>
            <a:r>
              <a:rPr lang="it-IT" sz="1800" dirty="0"/>
              <a:t>l'acido </a:t>
            </a:r>
            <a:r>
              <a:rPr lang="it-IT" sz="1800" dirty="0" err="1"/>
              <a:t>valproico</a:t>
            </a:r>
            <a:r>
              <a:rPr lang="it-IT" sz="1800" dirty="0"/>
              <a:t>, il litio </a:t>
            </a:r>
          </a:p>
          <a:p>
            <a:pPr algn="ctr"/>
            <a:r>
              <a:rPr lang="it-IT" sz="1800" dirty="0"/>
              <a:t>e gli antipsicotici), </a:t>
            </a:r>
          </a:p>
          <a:p>
            <a:pPr algn="ctr"/>
            <a:r>
              <a:rPr lang="it-IT" dirty="0"/>
              <a:t>La </a:t>
            </a:r>
            <a:r>
              <a:rPr lang="it-IT" dirty="0" err="1"/>
              <a:t>tp</a:t>
            </a:r>
            <a:r>
              <a:rPr lang="it-IT" sz="1800" dirty="0"/>
              <a:t> steroidea e contraccettiva, sono stati associati </a:t>
            </a:r>
          </a:p>
          <a:p>
            <a:pPr algn="ctr"/>
            <a:r>
              <a:rPr lang="it-IT" sz="1800" dirty="0"/>
              <a:t>all'aumento di peso </a:t>
            </a:r>
          </a:p>
          <a:p>
            <a:pPr algn="ctr"/>
            <a:r>
              <a:rPr lang="it-IT" sz="1800" dirty="0"/>
              <a:t>e alla modulazione positiva dell'appetito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290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08A4635-1185-1DEE-EF2D-148DF58D863A}"/>
              </a:ext>
            </a:extLst>
          </p:cNvPr>
          <p:cNvSpPr/>
          <p:nvPr/>
        </p:nvSpPr>
        <p:spPr>
          <a:xfrm>
            <a:off x="3824473" y="5979140"/>
            <a:ext cx="5319527" cy="83704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40331E1-5BEC-E295-CF29-4C34D8D6E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73" y="3658368"/>
            <a:ext cx="339108" cy="26215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5508481-6675-FE05-AA67-34E03037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17" y="573196"/>
            <a:ext cx="1415979" cy="14159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FD1739-8541-F586-D64C-A47A17BD45C8}"/>
              </a:ext>
            </a:extLst>
          </p:cNvPr>
          <p:cNvSpPr txBox="1"/>
          <p:nvPr/>
        </p:nvSpPr>
        <p:spPr>
          <a:xfrm>
            <a:off x="253080" y="2045647"/>
            <a:ext cx="3559911" cy="47705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/>
              <a:t>Fattori correlati al paziente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Comportamento alimentare disadattivo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Inattività fisica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Cibo elaborato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Calorie liquide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Fattori psicologici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Depressione/ansia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Uso di alcol e sostanze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Mangiare emotivo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Difficoltà nell'adottare nuove abitudini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Fattori fisiologici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Predisposizione genetica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Perdita di massa muscolare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Metabolismo anomalo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Mancanza di follow-up a lungo termine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Farmaci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/>
              <a:t>Caratteristiche preoperatorie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C1E0EF-6074-D5B2-6D79-C7828BF513C9}"/>
              </a:ext>
            </a:extLst>
          </p:cNvPr>
          <p:cNvSpPr txBox="1"/>
          <p:nvPr/>
        </p:nvSpPr>
        <p:spPr>
          <a:xfrm>
            <a:off x="1" y="41816"/>
            <a:ext cx="914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FF0000"/>
                </a:solidFill>
              </a:rPr>
              <a:t>Fattori di rischio </a:t>
            </a:r>
            <a:r>
              <a:rPr lang="it-IT" b="1" dirty="0">
                <a:solidFill>
                  <a:srgbClr val="FF0000"/>
                </a:solidFill>
              </a:rPr>
              <a:t>di </a:t>
            </a:r>
            <a:r>
              <a:rPr lang="it-IT" sz="1800" b="1" dirty="0">
                <a:solidFill>
                  <a:srgbClr val="FF0000"/>
                </a:solidFill>
              </a:rPr>
              <a:t>W</a:t>
            </a:r>
            <a:r>
              <a:rPr lang="it-IT" b="1" dirty="0">
                <a:solidFill>
                  <a:srgbClr val="FF0000"/>
                </a:solidFill>
              </a:rPr>
              <a:t>R </a:t>
            </a:r>
            <a:r>
              <a:rPr lang="it-IT" sz="1800" b="1" dirty="0">
                <a:solidFill>
                  <a:srgbClr val="FF0000"/>
                </a:solidFill>
              </a:rPr>
              <a:t>dopo </a:t>
            </a:r>
            <a:r>
              <a:rPr lang="it-IT" b="1" dirty="0">
                <a:solidFill>
                  <a:srgbClr val="FF0000"/>
                </a:solidFill>
              </a:rPr>
              <a:t>chirurgia bariatrica: è solo una questione chirurgica?</a:t>
            </a:r>
            <a:endParaRPr lang="it-IT" sz="18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52B4551-9DA9-2997-D8C1-7F45146A60F6}"/>
              </a:ext>
            </a:extLst>
          </p:cNvPr>
          <p:cNvSpPr txBox="1"/>
          <p:nvPr/>
        </p:nvSpPr>
        <p:spPr>
          <a:xfrm>
            <a:off x="3899536" y="3564791"/>
            <a:ext cx="490942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8B610"/>
                </a:solidFill>
              </a:rPr>
              <a:t>        </a:t>
            </a:r>
            <a:r>
              <a:rPr lang="it-IT" b="1" dirty="0">
                <a:solidFill>
                  <a:srgbClr val="F8B610"/>
                </a:solidFill>
              </a:rPr>
              <a:t>TEAM MULTIDISCIPLINARE</a:t>
            </a:r>
          </a:p>
          <a:p>
            <a:endParaRPr lang="it-IT" sz="1400" dirty="0"/>
          </a:p>
          <a:p>
            <a:r>
              <a:rPr lang="it-IT" sz="1600" dirty="0"/>
              <a:t>I trattamenti non invasivi includono: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modifiche dello stile di vita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terapia comportamentale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esercizio fisico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farmacoterapia.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/>
          </a:p>
          <a:p>
            <a:pPr algn="ctr"/>
            <a:r>
              <a:rPr lang="it-IT" sz="1600" dirty="0"/>
              <a:t>Le opzioni non invasive vengono utilizzate per prime. 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Importante identificare precocemente </a:t>
            </a:r>
          </a:p>
          <a:p>
            <a:pPr algn="ctr"/>
            <a:r>
              <a:rPr lang="it-IT" sz="1600" dirty="0"/>
              <a:t>i pazienti ad alto rischio </a:t>
            </a:r>
          </a:p>
          <a:p>
            <a:pPr algn="ctr"/>
            <a:r>
              <a:rPr lang="it-IT" sz="1600" dirty="0"/>
              <a:t>e provvedere alla loro gestione.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83594E0-D141-5967-91BB-F8DD6CAC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14" y="591732"/>
            <a:ext cx="3553343" cy="123149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7DC111D0-2DEB-18A9-609C-3D45E3F9A7F0}"/>
              </a:ext>
            </a:extLst>
          </p:cNvPr>
          <p:cNvSpPr/>
          <p:nvPr/>
        </p:nvSpPr>
        <p:spPr>
          <a:xfrm>
            <a:off x="3817357" y="1006458"/>
            <a:ext cx="311515" cy="2263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4010777-0141-CE67-93D4-011752912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778" y="4157099"/>
            <a:ext cx="1251190" cy="125119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B7F7673-1CAA-FB8E-56E5-AB2542810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499" y="1989175"/>
            <a:ext cx="5017219" cy="15970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4BB59E3-C88E-7440-F904-2B83F1789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130" y="591732"/>
            <a:ext cx="4023162" cy="1597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687757-0B72-31E9-0DA7-5F77CB6EAA0E}"/>
              </a:ext>
            </a:extLst>
          </p:cNvPr>
          <p:cNvSpPr txBox="1"/>
          <p:nvPr/>
        </p:nvSpPr>
        <p:spPr>
          <a:xfrm>
            <a:off x="8486968" y="3362639"/>
            <a:ext cx="503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2024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1377BB7-F346-796E-D590-DE59BA81171A}"/>
              </a:ext>
            </a:extLst>
          </p:cNvPr>
          <p:cNvSpPr/>
          <p:nvPr/>
        </p:nvSpPr>
        <p:spPr>
          <a:xfrm>
            <a:off x="4291343" y="1799367"/>
            <a:ext cx="540262" cy="129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42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54E1537C-076F-6B88-FB03-CCF36FF15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74" y="1067978"/>
            <a:ext cx="6581869" cy="578630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4E7FF5C-1BA1-F439-4A9A-A711FD651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AABF12-C70B-38C3-855F-65C4B131B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CB2136-16C5-1726-23A6-858F35283FAA}"/>
              </a:ext>
            </a:extLst>
          </p:cNvPr>
          <p:cNvSpPr txBox="1"/>
          <p:nvPr/>
        </p:nvSpPr>
        <p:spPr>
          <a:xfrm>
            <a:off x="1198295" y="127626"/>
            <a:ext cx="76979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Fattori modificabili: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b="1" dirty="0">
                <a:solidFill>
                  <a:srgbClr val="0070C0"/>
                </a:solidFill>
              </a:rPr>
              <a:t>dieta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A49875F-C1BC-CC99-A068-ABC0FB60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7D9D9D2-A32F-E7BB-7D9B-17455F21C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8" y="303164"/>
            <a:ext cx="4813897" cy="1690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CA44FD-6823-8AA9-73F2-64B86120F28A}"/>
              </a:ext>
            </a:extLst>
          </p:cNvPr>
          <p:cNvSpPr txBox="1"/>
          <p:nvPr/>
        </p:nvSpPr>
        <p:spPr>
          <a:xfrm>
            <a:off x="5158478" y="1786371"/>
            <a:ext cx="138227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non aderenza dietetica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0A9F8B4-9BFD-D5AB-DB74-5ADD8D84ECFE}"/>
              </a:ext>
            </a:extLst>
          </p:cNvPr>
          <p:cNvSpPr txBox="1"/>
          <p:nvPr/>
        </p:nvSpPr>
        <p:spPr>
          <a:xfrm>
            <a:off x="7514376" y="1349958"/>
            <a:ext cx="138227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Elevato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intake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calorico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EA4F65B-980F-224B-F408-B0FE3F35A970}"/>
              </a:ext>
            </a:extLst>
          </p:cNvPr>
          <p:cNvSpPr txBox="1"/>
          <p:nvPr/>
        </p:nvSpPr>
        <p:spPr>
          <a:xfrm>
            <a:off x="7405306" y="2217447"/>
            <a:ext cx="1600416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Elevato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intake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carboidrati e alcol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D644314-7C11-E8EB-E3B9-48B14C1AB9BB}"/>
              </a:ext>
            </a:extLst>
          </p:cNvPr>
          <p:cNvSpPr txBox="1"/>
          <p:nvPr/>
        </p:nvSpPr>
        <p:spPr>
          <a:xfrm>
            <a:off x="4917366" y="3021938"/>
            <a:ext cx="4200778" cy="3785652"/>
          </a:xfrm>
          <a:prstGeom prst="rect">
            <a:avLst/>
          </a:prstGeom>
          <a:solidFill>
            <a:srgbClr val="FFFFCC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sz="1600" dirty="0">
              <a:solidFill>
                <a:srgbClr val="FF0000"/>
              </a:solidFill>
            </a:endParaRPr>
          </a:p>
          <a:p>
            <a:pPr algn="ctr"/>
            <a:r>
              <a:rPr lang="it-IT" sz="1600" dirty="0">
                <a:solidFill>
                  <a:srgbClr val="FF0000"/>
                </a:solidFill>
              </a:rPr>
              <a:t>La dieta è significativamente associata </a:t>
            </a:r>
          </a:p>
          <a:p>
            <a:pPr algn="ctr"/>
            <a:r>
              <a:rPr lang="it-IT" sz="1600" dirty="0">
                <a:solidFill>
                  <a:srgbClr val="FF0000"/>
                </a:solidFill>
              </a:rPr>
              <a:t>al recupero ponderale dopo chirurgia bariatrica.</a:t>
            </a:r>
          </a:p>
          <a:p>
            <a:pPr algn="ctr"/>
            <a:endParaRPr lang="it-IT" sz="1600" dirty="0">
              <a:solidFill>
                <a:srgbClr val="FF0000"/>
              </a:solidFill>
            </a:endParaRPr>
          </a:p>
          <a:p>
            <a:r>
              <a:rPr lang="it-IT" sz="1600" dirty="0"/>
              <a:t>Scarsa aderenza alle indicazioni dietetiche con:</a:t>
            </a:r>
          </a:p>
          <a:p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Elevato apporto di CHO e grassi saturi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Maggior consumo di alcol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Qualità dietetica &lt; con più dolci e cibi grassi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Maggior apporto energetico (da 1500 a 2000 Kcal/die) con incremento di 11 kg dal peso minimo dopo 2 anni dall'intervento.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Lavorare nella produzione alimentare è correlato a una significativa ripresa di peso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C7FD7989-E040-D449-F4D1-944426B9E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614" y="3120684"/>
            <a:ext cx="564692" cy="53177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36FFB4C-C34D-9D81-09A6-90CE9E092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480" y="2481118"/>
            <a:ext cx="564693" cy="567332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DB74449-6623-AABB-A8A9-4363A17DE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24" y="2677929"/>
            <a:ext cx="681076" cy="5112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0CB5769-6C1C-243E-07B8-C9D9FFE56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3526"/>
            <a:ext cx="3587006" cy="2870754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42D16D73-6A42-C25C-6A27-6ACFE8527F0A}"/>
              </a:ext>
            </a:extLst>
          </p:cNvPr>
          <p:cNvSpPr/>
          <p:nvPr/>
        </p:nvSpPr>
        <p:spPr>
          <a:xfrm>
            <a:off x="2661719" y="3802966"/>
            <a:ext cx="1702051" cy="81084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FEC4F9-04BA-060D-48CA-5DFA3C2D661E}"/>
              </a:ext>
            </a:extLst>
          </p:cNvPr>
          <p:cNvSpPr txBox="1"/>
          <p:nvPr/>
        </p:nvSpPr>
        <p:spPr>
          <a:xfrm>
            <a:off x="2775324" y="3839058"/>
            <a:ext cx="14748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Fattori associati al recupero ponderale</a:t>
            </a:r>
          </a:p>
        </p:txBody>
      </p:sp>
      <p:sp>
        <p:nvSpPr>
          <p:cNvPr id="31" name="Bolla: nuvola 30">
            <a:extLst>
              <a:ext uri="{FF2B5EF4-FFF2-40B4-BE49-F238E27FC236}">
                <a16:creationId xmlns:a16="http://schemas.microsoft.com/office/drawing/2014/main" id="{EFF838CA-D149-0FC7-2EEB-6FE1573EAA4A}"/>
              </a:ext>
            </a:extLst>
          </p:cNvPr>
          <p:cNvSpPr/>
          <p:nvPr/>
        </p:nvSpPr>
        <p:spPr>
          <a:xfrm>
            <a:off x="204407" y="2173873"/>
            <a:ext cx="3169553" cy="1719373"/>
          </a:xfrm>
          <a:prstGeom prst="cloudCallout">
            <a:avLst>
              <a:gd name="adj1" fmla="val -12440"/>
              <a:gd name="adj2" fmla="val 7068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66D8A62F-D3CC-FDE4-A1FF-176813B6C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2442" y="2591460"/>
            <a:ext cx="654046" cy="6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3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98422ECF-3EF1-6155-5902-1AA507626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05" y="3604112"/>
            <a:ext cx="2207895" cy="22078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3B451A-3028-4056-6419-48C43DB54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20" y="535121"/>
            <a:ext cx="7027486" cy="2782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60BA37-4DB5-3794-1F69-ED00309E9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231" y="3545619"/>
            <a:ext cx="4915642" cy="29473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13EC85-11E9-30E0-DFD5-9F625A962505}"/>
              </a:ext>
            </a:extLst>
          </p:cNvPr>
          <p:cNvSpPr txBox="1"/>
          <p:nvPr/>
        </p:nvSpPr>
        <p:spPr>
          <a:xfrm>
            <a:off x="208230" y="4524965"/>
            <a:ext cx="138518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Restrizione calorica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46234BFC-BD27-A270-239C-3756928DD5AA}"/>
              </a:ext>
            </a:extLst>
          </p:cNvPr>
          <p:cNvSpPr/>
          <p:nvPr/>
        </p:nvSpPr>
        <p:spPr>
          <a:xfrm>
            <a:off x="1593410" y="4780230"/>
            <a:ext cx="513821" cy="1358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23949AB-539F-5E46-80BB-6BD9389CFB83}"/>
              </a:ext>
            </a:extLst>
          </p:cNvPr>
          <p:cNvSpPr/>
          <p:nvPr/>
        </p:nvSpPr>
        <p:spPr>
          <a:xfrm>
            <a:off x="2107231" y="4635374"/>
            <a:ext cx="970947" cy="44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46C4A1D-702D-61EB-00B8-D481B556A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933" y="4378697"/>
            <a:ext cx="993734" cy="469433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937A5C21-C968-570D-22F4-B9586ADE3F71}"/>
              </a:ext>
            </a:extLst>
          </p:cNvPr>
          <p:cNvSpPr/>
          <p:nvPr/>
        </p:nvSpPr>
        <p:spPr>
          <a:xfrm>
            <a:off x="6897667" y="6205346"/>
            <a:ext cx="553335" cy="19173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357C6A-747F-507F-1849-72BDA6C56DF7}"/>
              </a:ext>
            </a:extLst>
          </p:cNvPr>
          <p:cNvSpPr txBox="1"/>
          <p:nvPr/>
        </p:nvSpPr>
        <p:spPr>
          <a:xfrm>
            <a:off x="7485500" y="5978045"/>
            <a:ext cx="143421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C000"/>
                </a:solidFill>
              </a:rPr>
              <a:t>Incremento ponderale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A83A3-554D-A686-F857-262E16B5DC52}"/>
              </a:ext>
            </a:extLst>
          </p:cNvPr>
          <p:cNvSpPr txBox="1"/>
          <p:nvPr/>
        </p:nvSpPr>
        <p:spPr>
          <a:xfrm>
            <a:off x="900819" y="72428"/>
            <a:ext cx="69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Meccanismi eziopatogenetici…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E79247-C896-E0B7-8AD0-8BF48B9D81F9}"/>
              </a:ext>
            </a:extLst>
          </p:cNvPr>
          <p:cNvSpPr txBox="1"/>
          <p:nvPr/>
        </p:nvSpPr>
        <p:spPr>
          <a:xfrm>
            <a:off x="2034862" y="5223850"/>
            <a:ext cx="131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Ormone </a:t>
            </a:r>
            <a:r>
              <a:rPr lang="it-IT" sz="1400" dirty="0" err="1">
                <a:solidFill>
                  <a:schemeClr val="bg1"/>
                </a:solidFill>
              </a:rPr>
              <a:t>oressizzante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035196-F79E-CDEB-A2B6-A568FFD73ECF}"/>
              </a:ext>
            </a:extLst>
          </p:cNvPr>
          <p:cNvSpPr txBox="1"/>
          <p:nvPr/>
        </p:nvSpPr>
        <p:spPr>
          <a:xfrm>
            <a:off x="5652993" y="5157988"/>
            <a:ext cx="1369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Ormone anoressizzante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FF755E0-F9B2-AC50-0D4A-94B5C8527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60" y="5316152"/>
            <a:ext cx="1369880" cy="13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54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id="{1D523988-42A7-BF3C-C733-BD55E38E5C18}"/>
              </a:ext>
            </a:extLst>
          </p:cNvPr>
          <p:cNvSpPr/>
          <p:nvPr/>
        </p:nvSpPr>
        <p:spPr>
          <a:xfrm rot="3715872" flipH="1">
            <a:off x="4623037" y="643679"/>
            <a:ext cx="781997" cy="2342337"/>
          </a:xfrm>
          <a:prstGeom prst="curvedLeftArrow">
            <a:avLst>
              <a:gd name="adj1" fmla="val 11927"/>
              <a:gd name="adj2" fmla="val 27298"/>
              <a:gd name="adj3" fmla="val 142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0508D3C-E083-79F4-E46B-755F4EC573C8}"/>
              </a:ext>
            </a:extLst>
          </p:cNvPr>
          <p:cNvSpPr/>
          <p:nvPr/>
        </p:nvSpPr>
        <p:spPr>
          <a:xfrm>
            <a:off x="5767056" y="769545"/>
            <a:ext cx="3355301" cy="1727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3DD002-6FA1-12B4-01EA-AE96B6676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9" y="190619"/>
            <a:ext cx="5020149" cy="200100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34E1C1-8F70-A2F2-22D0-4803993FF07F}"/>
              </a:ext>
            </a:extLst>
          </p:cNvPr>
          <p:cNvSpPr txBox="1"/>
          <p:nvPr/>
        </p:nvSpPr>
        <p:spPr>
          <a:xfrm>
            <a:off x="6329647" y="280242"/>
            <a:ext cx="248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Ruolo della leptina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644500-F7E1-BF8E-9ADA-E4144EA89B24}"/>
              </a:ext>
            </a:extLst>
          </p:cNvPr>
          <p:cNvSpPr txBox="1"/>
          <p:nvPr/>
        </p:nvSpPr>
        <p:spPr>
          <a:xfrm>
            <a:off x="5921956" y="894257"/>
            <a:ext cx="3200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cambiamento </a:t>
            </a:r>
          </a:p>
          <a:p>
            <a:pPr algn="ctr"/>
            <a:r>
              <a:rPr lang="it-IT" dirty="0"/>
              <a:t>della secrezione di leptina </a:t>
            </a:r>
          </a:p>
          <a:p>
            <a:pPr algn="ctr"/>
            <a:r>
              <a:rPr lang="it-IT" dirty="0"/>
              <a:t>è uno dei principali meccanismi coinvolti nella ripresa del peso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185234-2413-8DC3-8CA2-E2BC1E5D04F6}"/>
              </a:ext>
            </a:extLst>
          </p:cNvPr>
          <p:cNvSpPr txBox="1"/>
          <p:nvPr/>
        </p:nvSpPr>
        <p:spPr>
          <a:xfrm>
            <a:off x="104397" y="2624089"/>
            <a:ext cx="5020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Poiché la leptina ha effetti anoressizzanti, 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la sua riduzione potrebbe contribuire al fallimento 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del mantenimento del calo ponderale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6A4402-247A-AAAD-29FB-4A727D8179A8}"/>
              </a:ext>
            </a:extLst>
          </p:cNvPr>
          <p:cNvSpPr txBox="1"/>
          <p:nvPr/>
        </p:nvSpPr>
        <p:spPr>
          <a:xfrm>
            <a:off x="466254" y="5438728"/>
            <a:ext cx="8211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La percezione della fame, il controllo degli impulsi e qualsiasi risposta emotiva al cibo svolgono un ruolo importante nel circuito di adattamento</a:t>
            </a:r>
          </a:p>
          <a:p>
            <a:pPr algn="ctr"/>
            <a:r>
              <a:rPr lang="it-IT" dirty="0"/>
              <a:t>compensatorio al calo ponderale.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59DA860-79D8-8399-1872-B0B82F04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546" y="2710930"/>
            <a:ext cx="3784140" cy="2513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A99D07-AAA9-CDEB-AE09-4EFF5814D65F}"/>
              </a:ext>
            </a:extLst>
          </p:cNvPr>
          <p:cNvSpPr txBox="1"/>
          <p:nvPr/>
        </p:nvSpPr>
        <p:spPr>
          <a:xfrm>
            <a:off x="330449" y="3842304"/>
            <a:ext cx="4590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</a:rPr>
              <a:t>La leptina svolge anche un ruolo 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di regolazione dell’attività neuronale 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di alcune aree responsabili </a:t>
            </a:r>
          </a:p>
          <a:p>
            <a:pPr algn="ctr"/>
            <a:r>
              <a:rPr lang="it-IT" b="1" dirty="0">
                <a:solidFill>
                  <a:srgbClr val="00B050"/>
                </a:solidFill>
              </a:rPr>
              <a:t>delle risposte emotive e sensoriali al cibo.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8CC7B27-7818-E413-18DF-4AE0875AD563}"/>
              </a:ext>
            </a:extLst>
          </p:cNvPr>
          <p:cNvSpPr/>
          <p:nvPr/>
        </p:nvSpPr>
        <p:spPr>
          <a:xfrm>
            <a:off x="330449" y="5305331"/>
            <a:ext cx="8578237" cy="13620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251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0AB095-CCEA-0F5A-A5F0-63B66386EA1E}"/>
              </a:ext>
            </a:extLst>
          </p:cNvPr>
          <p:cNvSpPr txBox="1"/>
          <p:nvPr/>
        </p:nvSpPr>
        <p:spPr>
          <a:xfrm>
            <a:off x="2530255" y="1618586"/>
            <a:ext cx="6419284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endParaRPr lang="it-IT" sz="1800" dirty="0"/>
          </a:p>
          <a:p>
            <a:pPr algn="ctr"/>
            <a:r>
              <a:rPr lang="it-IT" sz="1800" dirty="0"/>
              <a:t>I cambiamenti dietetici post-chirurgici possono essere associati </a:t>
            </a:r>
          </a:p>
          <a:p>
            <a:pPr algn="ctr"/>
            <a:r>
              <a:rPr lang="it-IT" sz="1800" dirty="0"/>
              <a:t>allo sviluppo di un </a:t>
            </a:r>
            <a:r>
              <a:rPr lang="it-IT" sz="1800" b="1" dirty="0"/>
              <a:t>divario energetico </a:t>
            </a:r>
          </a:p>
          <a:p>
            <a:pPr algn="ctr"/>
            <a:r>
              <a:rPr lang="it-IT" sz="1800" dirty="0"/>
              <a:t>che favorisce un consumo eccessivo di cibo.  </a:t>
            </a:r>
          </a:p>
          <a:p>
            <a:pPr algn="ctr"/>
            <a:endParaRPr lang="it-IT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9" y="1547645"/>
            <a:ext cx="1721217" cy="14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BDA4DF0-2721-06B3-F233-3687D36E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9" y="157443"/>
            <a:ext cx="4604816" cy="14611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2A05A4-C75B-7CCD-F147-3253620EC197}"/>
              </a:ext>
            </a:extLst>
          </p:cNvPr>
          <p:cNvSpPr txBox="1"/>
          <p:nvPr/>
        </p:nvSpPr>
        <p:spPr>
          <a:xfrm>
            <a:off x="4716855" y="271306"/>
            <a:ext cx="44271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I pazienti presentano livelli alterati </a:t>
            </a:r>
          </a:p>
          <a:p>
            <a:pPr algn="ctr"/>
            <a:r>
              <a:rPr lang="it-IT" dirty="0"/>
              <a:t>di ormoni oressigeni e anoressizzanti </a:t>
            </a:r>
          </a:p>
          <a:p>
            <a:pPr algn="ctr"/>
            <a:r>
              <a:rPr lang="it-IT" dirty="0"/>
              <a:t>che potrebbero portare ad alterazioni metaboliche associate al recupero di peso.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FDA5EA-BCD5-BFD4-79ED-2F52F12BC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43" y="2965866"/>
            <a:ext cx="6418907" cy="36933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A393D2-DC7A-CB76-35F1-B22906B215F6}"/>
              </a:ext>
            </a:extLst>
          </p:cNvPr>
          <p:cNvSpPr txBox="1"/>
          <p:nvPr/>
        </p:nvSpPr>
        <p:spPr>
          <a:xfrm>
            <a:off x="0" y="2965865"/>
            <a:ext cx="2530443" cy="369331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I pazienti </a:t>
            </a:r>
          </a:p>
          <a:p>
            <a:pPr algn="ctr"/>
            <a:r>
              <a:rPr lang="it-IT" sz="1800" dirty="0"/>
              <a:t>post-chirurgia metabolica infatti</a:t>
            </a:r>
          </a:p>
          <a:p>
            <a:pPr algn="ctr"/>
            <a:r>
              <a:rPr lang="it-IT" sz="1800" dirty="0"/>
              <a:t>tendono ad avere </a:t>
            </a:r>
            <a:r>
              <a:rPr lang="it-IT" sz="1800" b="1" dirty="0"/>
              <a:t>modelli alimentari disadattivi </a:t>
            </a:r>
          </a:p>
          <a:p>
            <a:pPr algn="ctr"/>
            <a:r>
              <a:rPr lang="it-IT" sz="1800" dirty="0"/>
              <a:t>in ​​grado di favorire l'ingestione </a:t>
            </a:r>
          </a:p>
          <a:p>
            <a:pPr algn="ctr"/>
            <a:r>
              <a:rPr lang="it-IT" sz="1800" dirty="0"/>
              <a:t>di quantità di cibo simili a quelle </a:t>
            </a:r>
          </a:p>
          <a:p>
            <a:pPr algn="ctr"/>
            <a:r>
              <a:rPr lang="it-IT" sz="1800" dirty="0"/>
              <a:t>prima dell'intervento chirurgico. </a:t>
            </a:r>
          </a:p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06983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49CC38-72A1-D954-DBC7-0A704162FECB}"/>
              </a:ext>
            </a:extLst>
          </p:cNvPr>
          <p:cNvSpPr txBox="1"/>
          <p:nvPr/>
        </p:nvSpPr>
        <p:spPr>
          <a:xfrm>
            <a:off x="398352" y="2425954"/>
            <a:ext cx="8392563" cy="424731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dirty="0"/>
              <a:t>Dopo BPG si possono presentare </a:t>
            </a:r>
            <a:r>
              <a:rPr lang="it-IT" b="1" dirty="0"/>
              <a:t>episodi di ipoglicemia</a:t>
            </a:r>
            <a:r>
              <a:rPr lang="it-IT" dirty="0"/>
              <a:t>, </a:t>
            </a:r>
          </a:p>
          <a:p>
            <a:pPr algn="ctr"/>
            <a:r>
              <a:rPr lang="it-IT" dirty="0"/>
              <a:t>una componente clinica significativa della Dumping Sindrome.</a:t>
            </a:r>
          </a:p>
          <a:p>
            <a:endParaRPr lang="it-IT" dirty="0"/>
          </a:p>
          <a:p>
            <a:pPr algn="ctr"/>
            <a:r>
              <a:rPr lang="it-IT" dirty="0"/>
              <a:t>Le probabilità di </a:t>
            </a:r>
            <a:r>
              <a:rPr lang="it-IT" b="1" dirty="0"/>
              <a:t>WR erano significativamente più elevate </a:t>
            </a:r>
          </a:p>
          <a:p>
            <a:pPr algn="ctr"/>
            <a:r>
              <a:rPr lang="it-IT" dirty="0"/>
              <a:t>in coloro che presentavano ipoglicemia.</a:t>
            </a:r>
          </a:p>
          <a:p>
            <a:endParaRPr lang="it-IT" dirty="0"/>
          </a:p>
          <a:p>
            <a:pPr algn="ctr"/>
            <a:r>
              <a:rPr lang="it-IT" dirty="0"/>
              <a:t>La relazione causale potrebbe essere dovuta a cambiamenti metabolici </a:t>
            </a:r>
          </a:p>
          <a:p>
            <a:pPr algn="ctr"/>
            <a:r>
              <a:rPr lang="it-IT" dirty="0"/>
              <a:t>prodotti dagli effetti </a:t>
            </a:r>
            <a:r>
              <a:rPr lang="it-IT" b="1" dirty="0"/>
              <a:t>dell'omeostasi del glucosio sull'appetito </a:t>
            </a:r>
          </a:p>
          <a:p>
            <a:pPr algn="ctr"/>
            <a:r>
              <a:rPr lang="it-IT" dirty="0"/>
              <a:t>e sul funzionamento gastrointestinale.</a:t>
            </a:r>
          </a:p>
          <a:p>
            <a:endParaRPr lang="it-IT" dirty="0"/>
          </a:p>
          <a:p>
            <a:pPr algn="ctr"/>
            <a:r>
              <a:rPr lang="it-IT" dirty="0"/>
              <a:t>Nel lungo periodo, i pazienti operati con WR </a:t>
            </a:r>
          </a:p>
          <a:p>
            <a:pPr algn="ctr"/>
            <a:r>
              <a:rPr lang="it-IT" dirty="0"/>
              <a:t>presentano alterazioni nei livelli di peptidi gastrointestinali </a:t>
            </a:r>
          </a:p>
          <a:p>
            <a:pPr algn="ctr"/>
            <a:r>
              <a:rPr lang="it-IT" dirty="0"/>
              <a:t>e neuronali correlati all'appetito e alla sazietà.</a:t>
            </a:r>
          </a:p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F38F84-7DC0-C569-BCBF-C2A72AE1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4" y="293700"/>
            <a:ext cx="5960191" cy="18972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68C4FD-1237-791E-4AD8-9A725F68BE94}"/>
              </a:ext>
            </a:extLst>
          </p:cNvPr>
          <p:cNvSpPr txBox="1"/>
          <p:nvPr/>
        </p:nvSpPr>
        <p:spPr>
          <a:xfrm>
            <a:off x="6504915" y="729734"/>
            <a:ext cx="228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Fattori endocrini e metabolici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0919F8-2D70-3676-6380-00019F86C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076" y="1795747"/>
            <a:ext cx="1741369" cy="9157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9C6AD5-1C87-15EC-E895-DA6E69825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2" y="5206608"/>
            <a:ext cx="1548144" cy="154814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E763C3-F3E5-2B17-4453-823D5A4FEE33}"/>
              </a:ext>
            </a:extLst>
          </p:cNvPr>
          <p:cNvSpPr txBox="1"/>
          <p:nvPr/>
        </p:nvSpPr>
        <p:spPr>
          <a:xfrm>
            <a:off x="194650" y="4971592"/>
            <a:ext cx="1139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SAZIETA’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38D675-FF49-CDB4-FC69-9E386A400B6D}"/>
              </a:ext>
            </a:extLst>
          </p:cNvPr>
          <p:cNvSpPr txBox="1"/>
          <p:nvPr/>
        </p:nvSpPr>
        <p:spPr>
          <a:xfrm>
            <a:off x="576448" y="6379634"/>
            <a:ext cx="1145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FAME</a:t>
            </a:r>
          </a:p>
        </p:txBody>
      </p:sp>
    </p:spTree>
    <p:extLst>
      <p:ext uri="{BB962C8B-B14F-4D97-AF65-F5344CB8AC3E}">
        <p14:creationId xmlns:p14="http://schemas.microsoft.com/office/powerpoint/2010/main" val="4257016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B13E-D5B4-3C29-4A65-87C95535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9AA8E87-933E-1B19-2F5A-0319B1DF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" y="3705708"/>
            <a:ext cx="2513000" cy="315229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A8FA355-3B96-B994-7313-03AF3D71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131" y="997881"/>
            <a:ext cx="6572815" cy="577834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2906C86A-15B0-9D3B-31A7-62B16C317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62B299-A935-057D-7358-DC2813DBE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E384A0-60D4-C22D-D41E-D29055AC1976}"/>
              </a:ext>
            </a:extLst>
          </p:cNvPr>
          <p:cNvSpPr txBox="1"/>
          <p:nvPr/>
        </p:nvSpPr>
        <p:spPr>
          <a:xfrm>
            <a:off x="1627085" y="99239"/>
            <a:ext cx="7351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b="1" dirty="0">
                <a:solidFill>
                  <a:srgbClr val="0070C0"/>
                </a:solidFill>
              </a:rPr>
              <a:t>F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attori modificabili: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b="1" dirty="0">
                <a:solidFill>
                  <a:srgbClr val="0070C0"/>
                </a:solidFill>
              </a:rPr>
              <a:t>psicologici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3DF2C71-E4F3-F7E5-E7AF-2A91E8831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E5E6B5-C098-EB4F-43F7-B9BB514BF3EC}"/>
              </a:ext>
            </a:extLst>
          </p:cNvPr>
          <p:cNvSpPr txBox="1"/>
          <p:nvPr/>
        </p:nvSpPr>
        <p:spPr>
          <a:xfrm>
            <a:off x="5070000" y="3100394"/>
            <a:ext cx="156612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problemi psicologici comportamentali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6802A3E-80DF-432F-BD4D-2095D3764B45}"/>
              </a:ext>
            </a:extLst>
          </p:cNvPr>
          <p:cNvSpPr txBox="1"/>
          <p:nvPr/>
        </p:nvSpPr>
        <p:spPr>
          <a:xfrm>
            <a:off x="7436192" y="3105834"/>
            <a:ext cx="15661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comportamento correlato alla dieta:</a:t>
            </a:r>
            <a:b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BED e grazing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A83D1DA-189D-0374-1EA5-4B60E73ED3B7}"/>
              </a:ext>
            </a:extLst>
          </p:cNvPr>
          <p:cNvSpPr txBox="1"/>
          <p:nvPr/>
        </p:nvSpPr>
        <p:spPr>
          <a:xfrm>
            <a:off x="7436192" y="4040926"/>
            <a:ext cx="1491346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Fattori psicologici: ansia e depressione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4DA3943C-645B-A53B-3AB8-A4B6840F3E45}"/>
              </a:ext>
            </a:extLst>
          </p:cNvPr>
          <p:cNvSpPr/>
          <p:nvPr/>
        </p:nvSpPr>
        <p:spPr>
          <a:xfrm>
            <a:off x="2661718" y="3731581"/>
            <a:ext cx="1702051" cy="81084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6E19B6-CB61-1554-47DF-2D2D32FE79F7}"/>
              </a:ext>
            </a:extLst>
          </p:cNvPr>
          <p:cNvSpPr txBox="1"/>
          <p:nvPr/>
        </p:nvSpPr>
        <p:spPr>
          <a:xfrm>
            <a:off x="2788841" y="3786510"/>
            <a:ext cx="14748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Fattori associati al recupero ponderale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D94D91-A2E2-AD15-7A14-2400E0BCD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33" y="222686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828BD8-FF01-20E6-D89E-9EB17E5BE417}"/>
              </a:ext>
            </a:extLst>
          </p:cNvPr>
          <p:cNvSpPr txBox="1"/>
          <p:nvPr/>
        </p:nvSpPr>
        <p:spPr>
          <a:xfrm>
            <a:off x="3512744" y="4843874"/>
            <a:ext cx="5622202" cy="1877437"/>
          </a:xfrm>
          <a:prstGeom prst="rect">
            <a:avLst/>
          </a:prstGeom>
          <a:solidFill>
            <a:srgbClr val="FFDDDD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Comportamenti alimentari disfunzionali</a:t>
            </a:r>
          </a:p>
          <a:p>
            <a:pPr algn="ctr"/>
            <a:endParaRPr lang="it-IT" dirty="0"/>
          </a:p>
          <a:p>
            <a:pPr algn="ctr"/>
            <a:r>
              <a:rPr lang="it-IT" sz="1600" dirty="0"/>
              <a:t>Nello studio le </a:t>
            </a:r>
            <a:r>
              <a:rPr lang="it-IT" sz="1600" b="1" dirty="0"/>
              <a:t>abbuffate compulsive </a:t>
            </a:r>
            <a:r>
              <a:rPr lang="it-IT" sz="1600" dirty="0"/>
              <a:t>con perdita di controllo, pizzicare e rosicchiare o sgranocchiare, </a:t>
            </a:r>
          </a:p>
          <a:p>
            <a:pPr algn="ctr"/>
            <a:r>
              <a:rPr lang="it-IT" sz="1600" dirty="0"/>
              <a:t>hanno contribuito a un recupero di peso </a:t>
            </a:r>
            <a:r>
              <a:rPr lang="it-IT" sz="1600" b="1" dirty="0"/>
              <a:t>da 10 kg a 17 kg, </a:t>
            </a:r>
            <a:r>
              <a:rPr lang="it-IT" sz="1600" dirty="0"/>
              <a:t>rispetto al peso minimo, </a:t>
            </a:r>
          </a:p>
          <a:p>
            <a:pPr algn="ctr"/>
            <a:r>
              <a:rPr lang="it-IT" sz="1600" dirty="0"/>
              <a:t>a distanza di 2 e 5 anni dall'intervento.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AF5CA94-B0B2-B50C-74B6-13DA09B119F0}"/>
              </a:ext>
            </a:extLst>
          </p:cNvPr>
          <p:cNvSpPr/>
          <p:nvPr/>
        </p:nvSpPr>
        <p:spPr>
          <a:xfrm>
            <a:off x="4977543" y="4317351"/>
            <a:ext cx="1932902" cy="494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C78A4DF-3714-290A-6742-708453006099}"/>
              </a:ext>
            </a:extLst>
          </p:cNvPr>
          <p:cNvSpPr/>
          <p:nvPr/>
        </p:nvSpPr>
        <p:spPr>
          <a:xfrm>
            <a:off x="4968489" y="983112"/>
            <a:ext cx="4166457" cy="1942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6EED8C4-22AD-7F08-89B2-F2A4CA9E6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467" y="1053346"/>
            <a:ext cx="3016023" cy="183611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2C18A39-A371-B4CF-330D-E5D5E687E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13" y="361521"/>
            <a:ext cx="5181447" cy="1819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C7B2698-43B2-3F03-F409-61C8EE054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475" y="2302394"/>
            <a:ext cx="1316875" cy="130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63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2FAB322-D3B7-9FDE-9097-3B92C530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771" y="188640"/>
            <a:ext cx="6178458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1864D0-6DC2-2B8C-6A11-6E73C57B494E}"/>
              </a:ext>
            </a:extLst>
          </p:cNvPr>
          <p:cNvSpPr txBox="1"/>
          <p:nvPr/>
        </p:nvSpPr>
        <p:spPr>
          <a:xfrm>
            <a:off x="1043608" y="2388399"/>
            <a:ext cx="72362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</a:rPr>
              <a:t>Esiste una stretta connessione tra l’obesità</a:t>
            </a:r>
            <a:r>
              <a:rPr lang="it-IT" sz="1600" b="1" dirty="0">
                <a:solidFill>
                  <a:srgbClr val="333333"/>
                </a:solidFill>
                <a:latin typeface="Calibri"/>
              </a:rPr>
              <a:t> 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</a:rPr>
              <a:t> DNA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come il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Binge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disorder (BED) e alcuni comportamenti alimentari disfunzionali, che non rappresentano disturbi veri e propri ma si associano all’eccesso di peso.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8056AD-6AE2-7EFB-29A7-756C9BD32D5E}"/>
              </a:ext>
            </a:extLst>
          </p:cNvPr>
          <p:cNvSpPr txBox="1"/>
          <p:nvPr/>
        </p:nvSpPr>
        <p:spPr>
          <a:xfrm>
            <a:off x="1811187" y="3296340"/>
            <a:ext cx="5993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comportamenti alimentari disfunzionali nell’obesità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45719A-40DD-D19D-29CB-7153210AE5C2}"/>
              </a:ext>
            </a:extLst>
          </p:cNvPr>
          <p:cNvSpPr txBox="1"/>
          <p:nvPr/>
        </p:nvSpPr>
        <p:spPr>
          <a:xfrm>
            <a:off x="1007603" y="3716798"/>
            <a:ext cx="7128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BED (</a:t>
            </a:r>
            <a:r>
              <a:rPr lang="it-IT" dirty="0" err="1"/>
              <a:t>Binge</a:t>
            </a:r>
            <a:r>
              <a:rPr lang="it-IT" dirty="0"/>
              <a:t> </a:t>
            </a:r>
            <a:r>
              <a:rPr lang="it-IT" dirty="0" err="1"/>
              <a:t>Eating</a:t>
            </a:r>
            <a:r>
              <a:rPr lang="it-IT" dirty="0"/>
              <a:t> Disorders)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800" b="0" i="0" u="none" strike="noStrike" dirty="0">
                <a:effectLst/>
              </a:rPr>
              <a:t>Sindrome da alimentazione notturna (o Night </a:t>
            </a:r>
            <a:r>
              <a:rPr lang="it-IT" dirty="0" err="1"/>
              <a:t>E</a:t>
            </a:r>
            <a:r>
              <a:rPr lang="it-IT" sz="1800" b="0" i="0" u="none" strike="noStrike" dirty="0" err="1">
                <a:effectLst/>
              </a:rPr>
              <a:t>ating</a:t>
            </a:r>
            <a:r>
              <a:rPr lang="it-IT" sz="1800" b="0" i="0" u="none" strike="noStrike" dirty="0">
                <a:effectLst/>
              </a:rPr>
              <a:t> </a:t>
            </a:r>
            <a:r>
              <a:rPr lang="it-IT" dirty="0" err="1"/>
              <a:t>S</a:t>
            </a:r>
            <a:r>
              <a:rPr lang="it-IT" sz="1800" b="0" i="0" u="none" strike="noStrike" dirty="0" err="1">
                <a:effectLst/>
              </a:rPr>
              <a:t>yndrome</a:t>
            </a:r>
            <a:r>
              <a:rPr lang="it-IT" sz="1800" b="0" i="0" u="none" strike="noStrike" dirty="0">
                <a:effectLst/>
              </a:rPr>
              <a:t>, NES)</a:t>
            </a:r>
          </a:p>
          <a:p>
            <a:endParaRPr lang="it-IT" sz="1800" b="0" i="0" u="none" strike="noStrike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800" b="0" i="0" u="none" strike="noStrike" dirty="0" err="1">
                <a:effectLst/>
              </a:rPr>
              <a:t>Piluccamento</a:t>
            </a:r>
            <a:r>
              <a:rPr lang="it-IT" dirty="0"/>
              <a:t> (</a:t>
            </a:r>
            <a:r>
              <a:rPr lang="it-IT" i="1" dirty="0"/>
              <a:t>G</a:t>
            </a:r>
            <a:r>
              <a:rPr lang="it-IT" sz="1800" b="0" i="1" u="none" strike="noStrike" dirty="0">
                <a:effectLst/>
              </a:rPr>
              <a:t>razing</a:t>
            </a:r>
            <a:r>
              <a:rPr lang="it-IT" dirty="0"/>
              <a:t>)</a:t>
            </a:r>
            <a:r>
              <a:rPr lang="it-IT" sz="1800" b="0" i="0" u="none" strike="noStrike" dirty="0">
                <a:effectLst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A</a:t>
            </a:r>
            <a:r>
              <a:rPr lang="it-IT" sz="1800" b="0" i="0" u="none" strike="noStrike" dirty="0">
                <a:effectLst/>
              </a:rPr>
              <a:t>limentazione emotiva (</a:t>
            </a:r>
            <a:r>
              <a:rPr lang="it-IT" i="1" dirty="0" err="1"/>
              <a:t>E</a:t>
            </a:r>
            <a:r>
              <a:rPr lang="it-IT" sz="1800" b="0" i="1" u="none" strike="noStrike" dirty="0" err="1">
                <a:effectLst/>
              </a:rPr>
              <a:t>motional</a:t>
            </a:r>
            <a:r>
              <a:rPr lang="it-IT" sz="1800" b="0" i="1" u="none" strike="noStrike" dirty="0">
                <a:effectLst/>
              </a:rPr>
              <a:t> </a:t>
            </a:r>
            <a:r>
              <a:rPr lang="it-IT" i="1" dirty="0" err="1"/>
              <a:t>E</a:t>
            </a:r>
            <a:r>
              <a:rPr lang="it-IT" sz="1800" b="0" i="1" u="none" strike="noStrike" dirty="0" err="1">
                <a:effectLst/>
              </a:rPr>
              <a:t>ating</a:t>
            </a:r>
            <a:r>
              <a:rPr lang="it-IT" dirty="0"/>
              <a:t>)</a:t>
            </a:r>
            <a:endParaRPr lang="it-IT" sz="1800" b="0" i="0" u="none" strike="noStrike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/>
              <a:t>I</a:t>
            </a:r>
            <a:r>
              <a:rPr lang="it-IT" sz="1800" b="0" i="0" u="none" strike="noStrike" dirty="0" err="1">
                <a:effectLst/>
              </a:rPr>
              <a:t>perfagia</a:t>
            </a:r>
            <a:r>
              <a:rPr lang="it-IT" sz="1800" b="0" i="0" u="none" strike="noStrike" dirty="0">
                <a:effectLst/>
              </a:rPr>
              <a:t> prandiale (</a:t>
            </a:r>
            <a:r>
              <a:rPr lang="it-IT" i="1" dirty="0" err="1"/>
              <a:t>G</a:t>
            </a:r>
            <a:r>
              <a:rPr lang="it-IT" sz="1800" b="0" i="1" u="none" strike="noStrike" dirty="0" err="1">
                <a:effectLst/>
              </a:rPr>
              <a:t>orging</a:t>
            </a:r>
            <a:r>
              <a:rPr lang="it-IT" dirty="0"/>
              <a:t>)</a:t>
            </a:r>
            <a:r>
              <a:rPr lang="it-IT" sz="1800" b="0" i="0" u="none" strike="noStrike" dirty="0">
                <a:effectLst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800" b="0" i="0" u="none" strike="noStrike" dirty="0">
                <a:effectLst/>
              </a:rPr>
              <a:t>Bramosie selettive (es. per dolci/</a:t>
            </a:r>
            <a:r>
              <a:rPr lang="it-IT" sz="1800" b="0" i="1" u="none" strike="noStrike" dirty="0" err="1">
                <a:effectLst/>
              </a:rPr>
              <a:t>sweet</a:t>
            </a:r>
            <a:r>
              <a:rPr lang="it-IT" sz="1800" b="0" i="1" u="none" strike="noStrike" dirty="0">
                <a:effectLst/>
              </a:rPr>
              <a:t> </a:t>
            </a:r>
            <a:r>
              <a:rPr lang="it-IT" sz="1800" b="0" i="1" u="none" strike="noStrike" dirty="0" err="1">
                <a:effectLst/>
              </a:rPr>
              <a:t>eating</a:t>
            </a:r>
            <a:r>
              <a:rPr lang="it-IT" sz="1800" b="0" i="0" u="none" strike="noStrike" dirty="0">
                <a:effectLst/>
              </a:rPr>
              <a:t>, o quella per carboidrati)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800" b="0" i="0" u="none" strike="noStrike" dirty="0">
                <a:effectLst/>
              </a:rPr>
              <a:t>Pasti frequenti (</a:t>
            </a:r>
            <a:r>
              <a:rPr lang="it-IT" i="1" dirty="0" err="1"/>
              <a:t>S</a:t>
            </a:r>
            <a:r>
              <a:rPr lang="it-IT" sz="1800" b="0" i="1" u="none" strike="noStrike" dirty="0" err="1">
                <a:effectLst/>
              </a:rPr>
              <a:t>nacking</a:t>
            </a:r>
            <a:r>
              <a:rPr lang="it-IT" sz="1800" b="0" i="1" u="none" strike="noStrike" dirty="0">
                <a:effectLst/>
              </a:rPr>
              <a:t>)</a:t>
            </a:r>
            <a:r>
              <a:rPr lang="it-IT" sz="1800" b="0" i="0" u="none" strike="noStrike" dirty="0">
                <a:effectLst/>
              </a:rPr>
              <a:t>.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935EA0-6424-1B60-8935-3739567933F5}"/>
              </a:ext>
            </a:extLst>
          </p:cNvPr>
          <p:cNvSpPr txBox="1"/>
          <p:nvPr/>
        </p:nvSpPr>
        <p:spPr>
          <a:xfrm>
            <a:off x="0" y="621232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</a:rPr>
              <a:t>La condizione di obesità è di gravità maggiore se associata ad un DNA</a:t>
            </a:r>
          </a:p>
        </p:txBody>
      </p:sp>
    </p:spTree>
    <p:extLst>
      <p:ext uri="{BB962C8B-B14F-4D97-AF65-F5344CB8AC3E}">
        <p14:creationId xmlns:p14="http://schemas.microsoft.com/office/powerpoint/2010/main" val="97223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540D0FF-ECBE-2F67-3E10-78289DD7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12" y="2915901"/>
            <a:ext cx="1564776" cy="15647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A50E8C-2E73-E388-DC43-CD500ADB2110}"/>
              </a:ext>
            </a:extLst>
          </p:cNvPr>
          <p:cNvSpPr txBox="1"/>
          <p:nvPr/>
        </p:nvSpPr>
        <p:spPr>
          <a:xfrm>
            <a:off x="1163369" y="245019"/>
            <a:ext cx="6817261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</a:rPr>
              <a:t>Review Lancet </a:t>
            </a:r>
            <a:r>
              <a:rPr lang="it-IT" sz="1400" dirty="0" err="1">
                <a:solidFill>
                  <a:schemeClr val="accent1"/>
                </a:solidFill>
              </a:rPr>
              <a:t>Diabetes</a:t>
            </a:r>
            <a:r>
              <a:rPr lang="it-IT" sz="1400" dirty="0">
                <a:solidFill>
                  <a:schemeClr val="accent1"/>
                </a:solidFill>
              </a:rPr>
              <a:t> </a:t>
            </a:r>
            <a:r>
              <a:rPr lang="it-IT" sz="1400" dirty="0" err="1">
                <a:solidFill>
                  <a:schemeClr val="accent1"/>
                </a:solidFill>
              </a:rPr>
              <a:t>Endocrinol</a:t>
            </a:r>
            <a:r>
              <a:rPr lang="it-IT" sz="1400" dirty="0">
                <a:solidFill>
                  <a:schemeClr val="accent1"/>
                </a:solidFill>
              </a:rPr>
              <a:t> 2025 Mar</a:t>
            </a:r>
          </a:p>
          <a:p>
            <a:r>
              <a:rPr lang="it-IT" sz="1400" dirty="0">
                <a:solidFill>
                  <a:schemeClr val="accent1"/>
                </a:solidFill>
              </a:rPr>
              <a:t>13(3):221-262. </a:t>
            </a:r>
            <a:r>
              <a:rPr lang="it-IT" sz="1400" dirty="0" err="1">
                <a:solidFill>
                  <a:schemeClr val="accent1"/>
                </a:solidFill>
              </a:rPr>
              <a:t>doi</a:t>
            </a:r>
            <a:r>
              <a:rPr lang="it-IT" sz="1400" dirty="0">
                <a:solidFill>
                  <a:schemeClr val="accent1"/>
                </a:solidFill>
              </a:rPr>
              <a:t>: 10.1016/S2213-8587(24)00316-4. Epub 2025 </a:t>
            </a:r>
            <a:r>
              <a:rPr lang="it-IT" sz="1400" dirty="0" err="1">
                <a:solidFill>
                  <a:schemeClr val="accent1"/>
                </a:solidFill>
              </a:rPr>
              <a:t>Jan</a:t>
            </a:r>
            <a:r>
              <a:rPr lang="it-IT" sz="1400" dirty="0">
                <a:solidFill>
                  <a:schemeClr val="accent1"/>
                </a:solidFill>
              </a:rPr>
              <a:t> 14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="1" dirty="0"/>
              <a:t>Definition and </a:t>
            </a:r>
            <a:r>
              <a:rPr lang="it-IT" b="1" dirty="0" err="1"/>
              <a:t>diagnostic</a:t>
            </a:r>
            <a:r>
              <a:rPr lang="it-IT" b="1" dirty="0"/>
              <a:t> </a:t>
            </a:r>
            <a:r>
              <a:rPr lang="it-IT" b="1" dirty="0" err="1"/>
              <a:t>criteria</a:t>
            </a:r>
            <a:r>
              <a:rPr lang="it-IT" b="1" dirty="0"/>
              <a:t> of clinical </a:t>
            </a:r>
            <a:r>
              <a:rPr lang="it-IT" b="1" dirty="0" err="1"/>
              <a:t>obesity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2ADE00-02AA-0F7C-37D8-745414D297F4}"/>
              </a:ext>
            </a:extLst>
          </p:cNvPr>
          <p:cNvSpPr txBox="1"/>
          <p:nvPr/>
        </p:nvSpPr>
        <p:spPr>
          <a:xfrm>
            <a:off x="434566" y="2106401"/>
            <a:ext cx="3612331" cy="3416320"/>
          </a:xfrm>
          <a:prstGeom prst="rect">
            <a:avLst/>
          </a:prstGeom>
          <a:noFill/>
          <a:ln w="38100">
            <a:solidFill>
              <a:srgbClr val="0083E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/>
              <a:t>Malattia cronica sistemica caratterizzata da alterazioni </a:t>
            </a:r>
          </a:p>
          <a:p>
            <a:pPr algn="ctr"/>
            <a:r>
              <a:rPr lang="it-IT" dirty="0"/>
              <a:t>nella funzione di organi e tessuti dell'individuo,</a:t>
            </a:r>
          </a:p>
          <a:p>
            <a:pPr algn="ctr"/>
            <a:r>
              <a:rPr lang="it-IT" dirty="0"/>
              <a:t>o una combinazione di entrambi, </a:t>
            </a:r>
          </a:p>
          <a:p>
            <a:pPr algn="ctr"/>
            <a:r>
              <a:rPr lang="it-IT" dirty="0"/>
              <a:t>dovute a un eccesso di adiposità.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Può provocare</a:t>
            </a:r>
          </a:p>
          <a:p>
            <a:pPr algn="ctr"/>
            <a:r>
              <a:rPr lang="it-IT" dirty="0"/>
              <a:t>gravi danni agli organi, </a:t>
            </a:r>
          </a:p>
          <a:p>
            <a:pPr algn="ctr"/>
            <a:r>
              <a:rPr lang="it-IT" dirty="0"/>
              <a:t>con complicanze potenzialmente pericolose per la vita </a:t>
            </a:r>
          </a:p>
          <a:p>
            <a:pPr algn="ctr"/>
            <a:r>
              <a:rPr lang="it-IT" dirty="0"/>
              <a:t>(infarto, ictus e insufficienza renale)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6B26C6-DAE3-B563-28CC-335FBA70AB79}"/>
              </a:ext>
            </a:extLst>
          </p:cNvPr>
          <p:cNvSpPr txBox="1"/>
          <p:nvPr/>
        </p:nvSpPr>
        <p:spPr>
          <a:xfrm>
            <a:off x="5097103" y="2128629"/>
            <a:ext cx="3621388" cy="34163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/>
              <a:t>Caratterizzata da </a:t>
            </a:r>
          </a:p>
          <a:p>
            <a:pPr algn="ctr"/>
            <a:r>
              <a:rPr lang="it-IT" dirty="0"/>
              <a:t>eccesso di adiposità </a:t>
            </a:r>
          </a:p>
          <a:p>
            <a:pPr algn="ctr"/>
            <a:r>
              <a:rPr lang="it-IT" dirty="0"/>
              <a:t>con funzione preservata </a:t>
            </a:r>
          </a:p>
          <a:p>
            <a:pPr algn="ctr"/>
            <a:r>
              <a:rPr lang="it-IT" dirty="0"/>
              <a:t>di organi e tessuti</a:t>
            </a:r>
          </a:p>
          <a:p>
            <a:pPr algn="ctr"/>
            <a:r>
              <a:rPr lang="it-IT" dirty="0"/>
              <a:t>e un rischio variabile, </a:t>
            </a:r>
          </a:p>
          <a:p>
            <a:pPr algn="ctr"/>
            <a:r>
              <a:rPr lang="it-IT" dirty="0"/>
              <a:t>ma generalmente aumentato, </a:t>
            </a:r>
          </a:p>
          <a:p>
            <a:pPr algn="ctr"/>
            <a:r>
              <a:rPr lang="it-IT" dirty="0"/>
              <a:t>di sviluppare obesità clinica </a:t>
            </a:r>
          </a:p>
          <a:p>
            <a:pPr algn="ctr"/>
            <a:r>
              <a:rPr lang="it-IT" dirty="0"/>
              <a:t>e diverse altre malattie </a:t>
            </a:r>
          </a:p>
          <a:p>
            <a:pPr algn="ctr"/>
            <a:r>
              <a:rPr lang="it-IT" dirty="0"/>
              <a:t>non trasmissibili </a:t>
            </a:r>
          </a:p>
          <a:p>
            <a:pPr algn="ctr"/>
            <a:r>
              <a:rPr lang="it-IT" dirty="0"/>
              <a:t>(DM 2, malattie CV, </a:t>
            </a:r>
          </a:p>
          <a:p>
            <a:pPr algn="ctr"/>
            <a:r>
              <a:rPr lang="it-IT" dirty="0"/>
              <a:t>alcuni tipi di cancro </a:t>
            </a:r>
          </a:p>
          <a:p>
            <a:pPr algn="ctr"/>
            <a:r>
              <a:rPr lang="it-IT" dirty="0"/>
              <a:t>e disturbi mentali).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1E6075-E48E-0BF3-ABB6-59D9D9BBDD19}"/>
              </a:ext>
            </a:extLst>
          </p:cNvPr>
          <p:cNvSpPr txBox="1"/>
          <p:nvPr/>
        </p:nvSpPr>
        <p:spPr>
          <a:xfrm>
            <a:off x="1163369" y="1536174"/>
            <a:ext cx="2883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</a:rPr>
              <a:t>Obesità Clinica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B398A8-8B66-8206-8135-43DAF6C4EC59}"/>
              </a:ext>
            </a:extLst>
          </p:cNvPr>
          <p:cNvSpPr txBox="1"/>
          <p:nvPr/>
        </p:nvSpPr>
        <p:spPr>
          <a:xfrm>
            <a:off x="5097105" y="1536174"/>
            <a:ext cx="3180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B050"/>
                </a:solidFill>
              </a:rPr>
              <a:t>Obesità Preclinica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34653F-91A7-D7F2-FF21-03CD99A57C0B}"/>
              </a:ext>
            </a:extLst>
          </p:cNvPr>
          <p:cNvSpPr txBox="1"/>
          <p:nvPr/>
        </p:nvSpPr>
        <p:spPr>
          <a:xfrm>
            <a:off x="434567" y="5740632"/>
            <a:ext cx="8283924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Le persone con obesità dovrebbero ricevere un trattamento tempestivo, </a:t>
            </a:r>
          </a:p>
          <a:p>
            <a:pPr algn="ctr"/>
            <a:r>
              <a:rPr lang="it-IT" sz="1600" dirty="0"/>
              <a:t>con l'obiettivo di indurre un miglioramento o una remissione, quando possibile, </a:t>
            </a:r>
          </a:p>
          <a:p>
            <a:pPr algn="ctr"/>
            <a:r>
              <a:rPr lang="it-IT" sz="1600" dirty="0"/>
              <a:t>delle manifestazioni cliniche e prevenire la progressione verso il danno d'organo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3907517-1201-D086-66A0-DA2842C1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3789612" y="1944832"/>
            <a:ext cx="1564776" cy="5232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18E913B-0509-964C-7F54-739CA5FC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202" y="5787199"/>
            <a:ext cx="737861" cy="7378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7159EC-6C62-0FAC-CE59-FD4F71776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37" y="5787199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92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7DD2706F-29F3-B8A1-750A-1BCB139E3D8D}"/>
              </a:ext>
            </a:extLst>
          </p:cNvPr>
          <p:cNvSpPr/>
          <p:nvPr/>
        </p:nvSpPr>
        <p:spPr>
          <a:xfrm>
            <a:off x="851026" y="912567"/>
            <a:ext cx="7405734" cy="55629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250" y="3588315"/>
            <a:ext cx="1905359" cy="174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6385CE-2E51-555A-E6D5-31712697C13E}"/>
              </a:ext>
            </a:extLst>
          </p:cNvPr>
          <p:cNvSpPr txBox="1"/>
          <p:nvPr/>
        </p:nvSpPr>
        <p:spPr>
          <a:xfrm>
            <a:off x="6797405" y="1663690"/>
            <a:ext cx="2073244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sz="1400" b="1" dirty="0"/>
          </a:p>
          <a:p>
            <a:pPr algn="ctr"/>
            <a:r>
              <a:rPr lang="it-IT" sz="1400" b="1" dirty="0"/>
              <a:t>L’insoddisfazione dell’immagine corporea </a:t>
            </a:r>
          </a:p>
          <a:p>
            <a:pPr algn="ctr"/>
            <a:r>
              <a:rPr lang="it-IT" sz="1400" b="1" dirty="0"/>
              <a:t>è correlata all'assunzione incontrollata di cibo e quindi a un recupero ponderale.</a:t>
            </a:r>
          </a:p>
          <a:p>
            <a:pPr algn="ctr"/>
            <a:endParaRPr lang="it-IT" sz="1400" b="1" dirty="0"/>
          </a:p>
        </p:txBody>
      </p:sp>
      <p:sp>
        <p:nvSpPr>
          <p:cNvPr id="9" name="Rettangolo 8"/>
          <p:cNvSpPr/>
          <p:nvPr/>
        </p:nvSpPr>
        <p:spPr>
          <a:xfrm>
            <a:off x="569343" y="4502989"/>
            <a:ext cx="2346585" cy="1716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071618" y="1348159"/>
            <a:ext cx="2554101" cy="21754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63901" y="1906437"/>
            <a:ext cx="2000647" cy="1725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182F62-BF09-E562-ECF4-1DC4DAFAC58F}"/>
              </a:ext>
            </a:extLst>
          </p:cNvPr>
          <p:cNvSpPr txBox="1"/>
          <p:nvPr/>
        </p:nvSpPr>
        <p:spPr>
          <a:xfrm>
            <a:off x="218054" y="2138817"/>
            <a:ext cx="19464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La presenza di BED nel </a:t>
            </a:r>
            <a:r>
              <a:rPr lang="it-IT" sz="1400" b="1" dirty="0" err="1"/>
              <a:t>pre</a:t>
            </a:r>
            <a:r>
              <a:rPr lang="it-IT" sz="1400" b="1" dirty="0"/>
              <a:t> o post-intervento </a:t>
            </a:r>
          </a:p>
          <a:p>
            <a:pPr algn="ctr"/>
            <a:r>
              <a:rPr lang="it-IT" sz="1400" b="1" dirty="0"/>
              <a:t>è correlata </a:t>
            </a:r>
          </a:p>
          <a:p>
            <a:pPr algn="ctr"/>
            <a:r>
              <a:rPr lang="it-IT" sz="1400" b="1" dirty="0"/>
              <a:t>a scarsa perdita di peso </a:t>
            </a:r>
          </a:p>
          <a:p>
            <a:pPr algn="ctr"/>
            <a:r>
              <a:rPr lang="it-IT" sz="1400" b="1" dirty="0"/>
              <a:t>o al riacquisto di peso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0BE669-9DF0-B3D6-842E-05E19D803240}"/>
              </a:ext>
            </a:extLst>
          </p:cNvPr>
          <p:cNvSpPr txBox="1"/>
          <p:nvPr/>
        </p:nvSpPr>
        <p:spPr>
          <a:xfrm>
            <a:off x="3112871" y="1551563"/>
            <a:ext cx="247159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´ </a:t>
            </a:r>
            <a:r>
              <a:rPr lang="it-IT" sz="1400" b="1" dirty="0"/>
              <a:t>Nei pz operati ci sono comportamenti alimentari compulsivi tipo </a:t>
            </a:r>
            <a:r>
              <a:rPr lang="it-IT" sz="1400" b="1" dirty="0" err="1"/>
              <a:t>binge</a:t>
            </a:r>
            <a:r>
              <a:rPr lang="it-IT" sz="1400" b="1" dirty="0"/>
              <a:t> </a:t>
            </a:r>
          </a:p>
          <a:p>
            <a:pPr algn="ctr"/>
            <a:r>
              <a:rPr lang="it-IT" sz="1400" b="1" dirty="0"/>
              <a:t>(ma che non rispondono a tutti i criteri del BED) </a:t>
            </a:r>
          </a:p>
          <a:p>
            <a:pPr algn="ctr"/>
            <a:r>
              <a:rPr lang="it-IT" sz="1400" b="1" dirty="0"/>
              <a:t>o di grazing o </a:t>
            </a:r>
            <a:r>
              <a:rPr lang="it-IT" sz="1400" b="1" dirty="0" err="1"/>
              <a:t>nibbling</a:t>
            </a:r>
            <a:endParaRPr lang="it-IT" sz="1400" b="1" dirty="0"/>
          </a:p>
          <a:p>
            <a:pPr algn="ctr"/>
            <a:r>
              <a:rPr lang="it-IT" sz="1400" b="1" dirty="0"/>
              <a:t>che sono </a:t>
            </a:r>
            <a:r>
              <a:rPr lang="it-IT" sz="1400" b="1" dirty="0" err="1"/>
              <a:t>predittori</a:t>
            </a:r>
            <a:r>
              <a:rPr lang="it-IT" sz="1400" b="1" dirty="0"/>
              <a:t> sfavorevoli dell’</a:t>
            </a:r>
            <a:r>
              <a:rPr lang="it-IT" sz="1400" b="1" dirty="0" err="1"/>
              <a:t>outcome</a:t>
            </a:r>
            <a:endParaRPr lang="it-IT" sz="14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2873AB-125F-A2B5-DB49-4E2050B13410}"/>
              </a:ext>
            </a:extLst>
          </p:cNvPr>
          <p:cNvSpPr txBox="1"/>
          <p:nvPr/>
        </p:nvSpPr>
        <p:spPr>
          <a:xfrm>
            <a:off x="85099" y="223764"/>
            <a:ext cx="9058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attori psicologici sono correlati al recupero ponderale</a:t>
            </a:r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C25833-EE3E-DD26-5548-54C03CF48BC7}"/>
              </a:ext>
            </a:extLst>
          </p:cNvPr>
          <p:cNvSpPr txBox="1"/>
          <p:nvPr/>
        </p:nvSpPr>
        <p:spPr>
          <a:xfrm>
            <a:off x="5833932" y="3795103"/>
            <a:ext cx="2685380" cy="1415772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it-IT" sz="1400" b="1" dirty="0"/>
              <a:t>La presenza di </a:t>
            </a:r>
          </a:p>
          <a:p>
            <a:pPr algn="ctr" defTabSz="685800"/>
            <a:r>
              <a:rPr lang="it-IT" sz="1400" b="1" dirty="0"/>
              <a:t>ansia e depressione </a:t>
            </a:r>
          </a:p>
          <a:p>
            <a:pPr algn="ctr" defTabSz="685800"/>
            <a:r>
              <a:rPr lang="it-IT" sz="1400" b="1" dirty="0"/>
              <a:t>in diversi studi di follow-up </a:t>
            </a:r>
          </a:p>
          <a:p>
            <a:pPr algn="ctr" defTabSz="685800"/>
            <a:r>
              <a:rPr lang="it-IT" sz="1400" b="1" dirty="0"/>
              <a:t>è correlata </a:t>
            </a:r>
          </a:p>
          <a:p>
            <a:pPr algn="ctr" defTabSz="685800"/>
            <a:r>
              <a:rPr lang="it-IT" sz="1400" b="1" dirty="0"/>
              <a:t>a una minor perdita di peso</a:t>
            </a:r>
          </a:p>
          <a:p>
            <a:pPr algn="ctr" defTabSz="685800"/>
            <a:endParaRPr lang="it-IT" sz="1600" dirty="0">
              <a:solidFill>
                <a:srgbClr val="40404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1923385-4E15-1F0B-9FE0-23F85F02AD6E}"/>
              </a:ext>
            </a:extLst>
          </p:cNvPr>
          <p:cNvSpPr txBox="1"/>
          <p:nvPr/>
        </p:nvSpPr>
        <p:spPr>
          <a:xfrm>
            <a:off x="761467" y="4700735"/>
            <a:ext cx="18808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L’abuso di alcol e </a:t>
            </a:r>
            <a:endParaRPr lang="it-IT" sz="1400" b="1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di sostanza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è correlato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 un recupero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di peso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/>
              <a:t>n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el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post-operatorio.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9CD9FDB-475D-54FF-D8F4-376E3CFBA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9" y="3662571"/>
            <a:ext cx="2830829" cy="57826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45D2AE1-B3DD-9AF5-8E96-D2D123173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086" y="798901"/>
            <a:ext cx="3080769" cy="63090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5E48DCA-D320-D129-0D88-836883B40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333" y="5056439"/>
            <a:ext cx="2623045" cy="136352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C4DA203-97A8-59E4-470D-7C67A0CE7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130" y="935852"/>
            <a:ext cx="3084522" cy="824614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7309B6F-2829-0461-9DC0-86054BC8B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9546" y="5532480"/>
            <a:ext cx="2935217" cy="1176880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9" y="124958"/>
            <a:ext cx="1043986" cy="151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209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C765F-818C-5EC2-6A35-F25CFDA0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E19CA9BD-3224-BABC-3099-103294C29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32306" y="2948288"/>
            <a:ext cx="3646625" cy="170935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8B693AD-DF6C-663B-0E56-9AAF9488E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131" y="1071699"/>
            <a:ext cx="6581869" cy="578630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94457E6-D9A4-4E1E-EC1E-51AAF12F9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35FCD5-2DE5-DE4A-E194-8472B461C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911175-4141-80E9-3D80-7DF966FFB9F6}"/>
              </a:ext>
            </a:extLst>
          </p:cNvPr>
          <p:cNvSpPr txBox="1"/>
          <p:nvPr/>
        </p:nvSpPr>
        <p:spPr>
          <a:xfrm>
            <a:off x="1198296" y="127626"/>
            <a:ext cx="7351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Fattori modificabili: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Follow up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6E6448-2A76-C4B2-4B28-1104E4346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365717B-3008-669D-C369-60D3F0AA9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39" y="331935"/>
            <a:ext cx="4732195" cy="1661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81FE675A-4898-2EB2-9730-FBB812BB7F2B}"/>
              </a:ext>
            </a:extLst>
          </p:cNvPr>
          <p:cNvSpPr/>
          <p:nvPr/>
        </p:nvSpPr>
        <p:spPr>
          <a:xfrm>
            <a:off x="2661719" y="3802966"/>
            <a:ext cx="1702051" cy="81084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A7094F-DE1D-0AF9-DE9A-2EE3DD51CFEA}"/>
              </a:ext>
            </a:extLst>
          </p:cNvPr>
          <p:cNvSpPr txBox="1"/>
          <p:nvPr/>
        </p:nvSpPr>
        <p:spPr>
          <a:xfrm>
            <a:off x="2775324" y="3839058"/>
            <a:ext cx="14748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Fattori associati al recupero ponderale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130D0B-75FE-11B6-05EA-185D5FDCCD8D}"/>
              </a:ext>
            </a:extLst>
          </p:cNvPr>
          <p:cNvSpPr txBox="1"/>
          <p:nvPr/>
        </p:nvSpPr>
        <p:spPr>
          <a:xfrm>
            <a:off x="5067177" y="4749473"/>
            <a:ext cx="154185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Mancanza di supporto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41B87E-7BCE-5097-E8F8-AD5E98D9AF88}"/>
              </a:ext>
            </a:extLst>
          </p:cNvPr>
          <p:cNvSpPr txBox="1"/>
          <p:nvPr/>
        </p:nvSpPr>
        <p:spPr>
          <a:xfrm>
            <a:off x="7405306" y="5095737"/>
            <a:ext cx="15349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scarso follow-up a lungo termine con  team bariatrico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4575270-EE90-A51E-3235-5309671C6D9E}"/>
              </a:ext>
            </a:extLst>
          </p:cNvPr>
          <p:cNvSpPr txBox="1"/>
          <p:nvPr/>
        </p:nvSpPr>
        <p:spPr>
          <a:xfrm>
            <a:off x="2546975" y="5891161"/>
            <a:ext cx="6581869" cy="984885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follow-up regolare, di routine e a lungo termine con il team bariatrico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è essenziale per la prevenzione del recupero di peso</a:t>
            </a:r>
          </a:p>
          <a:p>
            <a:pPr algn="ctr"/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122F8140-294C-781B-4B89-31EB5EC05B99}"/>
              </a:ext>
            </a:extLst>
          </p:cNvPr>
          <p:cNvSpPr/>
          <p:nvPr/>
        </p:nvSpPr>
        <p:spPr>
          <a:xfrm>
            <a:off x="5002325" y="5578086"/>
            <a:ext cx="2111441" cy="27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A00C85B-D3E7-C926-EDC6-6EC817DA8334}"/>
              </a:ext>
            </a:extLst>
          </p:cNvPr>
          <p:cNvSpPr/>
          <p:nvPr/>
        </p:nvSpPr>
        <p:spPr>
          <a:xfrm>
            <a:off x="7206558" y="4200808"/>
            <a:ext cx="1937442" cy="699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51E2B90-98B8-F75C-5B41-61976C2C631F}"/>
              </a:ext>
            </a:extLst>
          </p:cNvPr>
          <p:cNvSpPr/>
          <p:nvPr/>
        </p:nvSpPr>
        <p:spPr>
          <a:xfrm>
            <a:off x="4833672" y="1140674"/>
            <a:ext cx="4310330" cy="3286865"/>
          </a:xfrm>
          <a:prstGeom prst="rect">
            <a:avLst/>
          </a:prstGeom>
          <a:solidFill>
            <a:srgbClr val="FEE2FB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supporto di specialisti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aiuta ad affrontare </a:t>
            </a:r>
          </a:p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l’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aderenza dietetica, i problemi comportamentali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l'inattività fisica, che influiscono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 risultati del peso a lungo termine.</a:t>
            </a:r>
          </a:p>
          <a:p>
            <a:pPr algn="ctr"/>
            <a:endParaRPr lang="it-IT" sz="14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Sono </a:t>
            </a:r>
            <a:r>
              <a:rPr lang="it-IT" sz="1400" b="1" dirty="0">
                <a:solidFill>
                  <a:prstClr val="black"/>
                </a:solidFill>
                <a:latin typeface="Calibri"/>
              </a:rPr>
              <a:t>maggiori i r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isultati</a:t>
            </a:r>
            <a:r>
              <a:rPr kumimoji="0" lang="it-IT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lungo termine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nei pazienti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 hanno partecipato a tutte le visite di follow-up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post-operatorie con un team multidisciplinare.</a:t>
            </a:r>
          </a:p>
          <a:p>
            <a:pPr algn="ctr"/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Coloro che hanno mantenuto un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follow-up regolare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fino a 3 anni dopo l'operazione,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hanno avuto migliori risultati di peso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(74% di perdita di peso in eccesso) </a:t>
            </a:r>
          </a:p>
          <a:p>
            <a:pPr algn="ctr"/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rispetto a chi ha interrotto entro il 1 anno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AEAB3EF6-94C4-B805-7C09-E8BC071D4606}"/>
              </a:ext>
            </a:extLst>
          </p:cNvPr>
          <p:cNvSpPr/>
          <p:nvPr/>
        </p:nvSpPr>
        <p:spPr>
          <a:xfrm>
            <a:off x="2519814" y="5891574"/>
            <a:ext cx="6581871" cy="96642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in giù 1"/>
          <p:cNvSpPr/>
          <p:nvPr/>
        </p:nvSpPr>
        <p:spPr>
          <a:xfrm>
            <a:off x="6849374" y="2958860"/>
            <a:ext cx="184627" cy="34505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D766B9-A11A-6FC2-186D-2D7F22944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7" y="5613149"/>
            <a:ext cx="2263367" cy="1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99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DD55C-5B9D-AA8B-2E25-41EF308D0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1555A339-A1D5-67BB-22D3-521AB94CF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32" y="1071700"/>
            <a:ext cx="6581868" cy="57863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5CAC231-7E3E-3959-4D14-9ADCA9EE0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F00BFF-B625-CFEC-A315-3C98602B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8FBC6C-D594-43B7-6071-E73D81D57A8E}"/>
              </a:ext>
            </a:extLst>
          </p:cNvPr>
          <p:cNvSpPr txBox="1"/>
          <p:nvPr/>
        </p:nvSpPr>
        <p:spPr>
          <a:xfrm>
            <a:off x="1198296" y="127626"/>
            <a:ext cx="7351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b="1" dirty="0">
                <a:solidFill>
                  <a:srgbClr val="0070C0"/>
                </a:solidFill>
              </a:rPr>
              <a:t>F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attori modificabili: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b="1" dirty="0">
                <a:solidFill>
                  <a:srgbClr val="0070C0"/>
                </a:solidFill>
              </a:rPr>
              <a:t>a</a:t>
            </a:r>
            <a:r>
              <a:rPr kumimoji="0" lang="it-IT" alt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ttività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fi</a:t>
            </a:r>
            <a:r>
              <a:rPr lang="it-IT" altLang="it-IT" sz="2800" b="1" dirty="0">
                <a:solidFill>
                  <a:srgbClr val="0070C0"/>
                </a:solidFill>
              </a:rPr>
              <a:t>sica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D836D91-FD75-145C-05E4-07A44800B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12B303B-6045-83F6-4632-279266D11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5" y="228599"/>
            <a:ext cx="4660782" cy="1636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9002AA96-A989-0899-2ACC-A20AFBFDD746}"/>
              </a:ext>
            </a:extLst>
          </p:cNvPr>
          <p:cNvSpPr/>
          <p:nvPr/>
        </p:nvSpPr>
        <p:spPr>
          <a:xfrm>
            <a:off x="2661719" y="3802966"/>
            <a:ext cx="1702051" cy="81084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2C1781-EC29-7CA9-FAE3-41CA3C4DEE08}"/>
              </a:ext>
            </a:extLst>
          </p:cNvPr>
          <p:cNvSpPr txBox="1"/>
          <p:nvPr/>
        </p:nvSpPr>
        <p:spPr>
          <a:xfrm>
            <a:off x="2775324" y="3839058"/>
            <a:ext cx="14748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Fattori associati al recupero ponderale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E52937F7-D5D0-579D-9B6D-E113128D2829}"/>
              </a:ext>
            </a:extLst>
          </p:cNvPr>
          <p:cNvSpPr/>
          <p:nvPr/>
        </p:nvSpPr>
        <p:spPr>
          <a:xfrm>
            <a:off x="6988837" y="5566325"/>
            <a:ext cx="2111441" cy="278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DFB20137-13F1-7E8C-8CC7-85E4BC65CF20}"/>
              </a:ext>
            </a:extLst>
          </p:cNvPr>
          <p:cNvSpPr/>
          <p:nvPr/>
        </p:nvSpPr>
        <p:spPr>
          <a:xfrm>
            <a:off x="7206558" y="4200808"/>
            <a:ext cx="1937442" cy="699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BC70BC-CDAE-E197-5D23-263E1E03EA11}"/>
              </a:ext>
            </a:extLst>
          </p:cNvPr>
          <p:cNvSpPr txBox="1"/>
          <p:nvPr/>
        </p:nvSpPr>
        <p:spPr>
          <a:xfrm>
            <a:off x="5106155" y="6050698"/>
            <a:ext cx="146666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Inattività fisica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3C2D71-9FAA-4BF5-152B-01D3706AA044}"/>
              </a:ext>
            </a:extLst>
          </p:cNvPr>
          <p:cNvSpPr txBox="1"/>
          <p:nvPr/>
        </p:nvSpPr>
        <p:spPr>
          <a:xfrm>
            <a:off x="7398656" y="6096865"/>
            <a:ext cx="16296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Esercizio leggero, </a:t>
            </a:r>
          </a:p>
          <a:p>
            <a:pPr algn="ctr"/>
            <a:r>
              <a:rPr lang="it-IT" sz="1400" dirty="0"/>
              <a:t>moderato, vigoroso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13F700D-4826-5F2B-D9C8-D833F215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87" y="2814985"/>
            <a:ext cx="2171510" cy="328188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294DB78-2B98-7FD5-AA4A-7B6FAEA2277D}"/>
              </a:ext>
            </a:extLst>
          </p:cNvPr>
          <p:cNvSpPr txBox="1"/>
          <p:nvPr/>
        </p:nvSpPr>
        <p:spPr>
          <a:xfrm>
            <a:off x="4913370" y="1166842"/>
            <a:ext cx="4186908" cy="4524315"/>
          </a:xfrm>
          <a:prstGeom prst="rect">
            <a:avLst/>
          </a:prstGeom>
          <a:solidFill>
            <a:srgbClr val="FF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sz="1600" dirty="0"/>
          </a:p>
          <a:p>
            <a:pPr algn="ctr"/>
            <a:r>
              <a:rPr lang="it-IT" sz="1600" dirty="0"/>
              <a:t>Livelli più bassi di attività fisica </a:t>
            </a:r>
          </a:p>
          <a:p>
            <a:pPr algn="ctr"/>
            <a:r>
              <a:rPr lang="it-IT" sz="1600" dirty="0"/>
              <a:t>sono associati a risultati peggiori </a:t>
            </a:r>
          </a:p>
          <a:p>
            <a:pPr algn="ctr"/>
            <a:r>
              <a:rPr lang="it-IT" sz="1600" dirty="0"/>
              <a:t>nella perdita di peso e nella ripresa di peso, nonostante l’intervento chirurgico </a:t>
            </a:r>
          </a:p>
          <a:p>
            <a:pPr algn="ctr"/>
            <a:endParaRPr lang="it-IT" sz="1600" dirty="0"/>
          </a:p>
          <a:p>
            <a:pPr algn="ctr"/>
            <a:r>
              <a:rPr lang="it-IT" sz="1600" b="1" dirty="0">
                <a:solidFill>
                  <a:srgbClr val="00B050"/>
                </a:solidFill>
              </a:rPr>
              <a:t>Le persone che riprendono peso </a:t>
            </a:r>
          </a:p>
          <a:p>
            <a:pPr algn="ctr"/>
            <a:r>
              <a:rPr lang="it-IT" sz="1600" b="1" dirty="0">
                <a:solidFill>
                  <a:srgbClr val="00B050"/>
                </a:solidFill>
              </a:rPr>
              <a:t>in modo significativo (≥ 15% dal peso nadir), sono meno attive.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Le persone che hanno </a:t>
            </a:r>
            <a:r>
              <a:rPr lang="it-IT" sz="1600" b="1" dirty="0"/>
              <a:t>mantenuto il loro peso </a:t>
            </a:r>
            <a:r>
              <a:rPr lang="it-IT" sz="1600" dirty="0"/>
              <a:t>hanno trascorso molto più tempo </a:t>
            </a:r>
          </a:p>
          <a:p>
            <a:pPr algn="ctr"/>
            <a:r>
              <a:rPr lang="it-IT" sz="1600" dirty="0"/>
              <a:t>a essere moderatamente attive </a:t>
            </a:r>
          </a:p>
          <a:p>
            <a:pPr algn="ctr"/>
            <a:r>
              <a:rPr lang="it-IT" sz="1600" b="1" dirty="0"/>
              <a:t>(567 min/sett.) </a:t>
            </a:r>
          </a:p>
          <a:p>
            <a:pPr algn="ctr"/>
            <a:r>
              <a:rPr lang="it-IT" sz="1600" dirty="0"/>
              <a:t>rispetto alle persone che hanno </a:t>
            </a:r>
            <a:r>
              <a:rPr lang="it-IT" sz="1600" b="1" dirty="0"/>
              <a:t>ripreso peso (287 </a:t>
            </a:r>
            <a:r>
              <a:rPr lang="it-IT" sz="1600" b="1" dirty="0" err="1"/>
              <a:t>min</a:t>
            </a:r>
            <a:r>
              <a:rPr lang="it-IT" sz="1600" b="1" dirty="0"/>
              <a:t>/</a:t>
            </a:r>
            <a:r>
              <a:rPr lang="it-IT" sz="1600" b="1" dirty="0" err="1"/>
              <a:t>sett</a:t>
            </a:r>
            <a:r>
              <a:rPr lang="it-IT" sz="1600" b="1" dirty="0"/>
              <a:t>).</a:t>
            </a:r>
          </a:p>
          <a:p>
            <a:pPr algn="ctr"/>
            <a:endParaRPr lang="it-IT" sz="1600" dirty="0"/>
          </a:p>
          <a:p>
            <a:pPr algn="ctr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42475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36F130-EFCB-0315-AF74-DBED5DAEEFA2}"/>
              </a:ext>
            </a:extLst>
          </p:cNvPr>
          <p:cNvSpPr txBox="1"/>
          <p:nvPr/>
        </p:nvSpPr>
        <p:spPr>
          <a:xfrm>
            <a:off x="4445252" y="4142953"/>
            <a:ext cx="3684761" cy="20928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L’esercizio sistematico </a:t>
            </a:r>
            <a:r>
              <a:rPr lang="it-IT" sz="1600" b="1" dirty="0">
                <a:solidFill>
                  <a:srgbClr val="212121"/>
                </a:solidFill>
              </a:rPr>
              <a:t>dopo</a:t>
            </a:r>
            <a:r>
              <a:rPr lang="it-IT" sz="1600" dirty="0">
                <a:solidFill>
                  <a:srgbClr val="212121"/>
                </a:solidFill>
              </a:rPr>
              <a:t>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chirurgia bariatrica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è associato a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una migliore qualità della vita,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miglior sensibilità all'insulina,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favorisce la perdita di peso,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riduce gli effetti avversi sulla massa ossea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e migliora la composizione corporea</a:t>
            </a:r>
            <a:r>
              <a:rPr lang="it-IT" sz="1800" dirty="0">
                <a:solidFill>
                  <a:srgbClr val="212121"/>
                </a:solidFill>
              </a:rPr>
              <a:t>.</a:t>
            </a:r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7CB896-019A-F334-9DE3-FFF587A5045D}"/>
              </a:ext>
            </a:extLst>
          </p:cNvPr>
          <p:cNvSpPr txBox="1"/>
          <p:nvPr/>
        </p:nvSpPr>
        <p:spPr>
          <a:xfrm>
            <a:off x="329544" y="2452022"/>
            <a:ext cx="84849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it-IT" dirty="0">
                <a:solidFill>
                  <a:srgbClr val="212121"/>
                </a:solidFill>
              </a:rPr>
              <a:t>E</a:t>
            </a:r>
            <a:r>
              <a:rPr lang="it-IT" sz="1600" dirty="0">
                <a:solidFill>
                  <a:srgbClr val="212121"/>
                </a:solidFill>
              </a:rPr>
              <a:t>’ fondamentale incentivare cambiamenti nello stile di vita,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(ridotto apporto calorico e aumentata attività fisica),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per migliorare gli indici metabolici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e la prognosi dopo chirurgia </a:t>
            </a:r>
            <a:r>
              <a:rPr lang="it-IT" sz="1600" dirty="0" err="1">
                <a:solidFill>
                  <a:srgbClr val="212121"/>
                </a:solidFill>
              </a:rPr>
              <a:t>bariatrica</a:t>
            </a:r>
            <a:r>
              <a:rPr lang="it-IT" sz="1600" dirty="0">
                <a:solidFill>
                  <a:srgbClr val="212121"/>
                </a:solidFill>
              </a:rPr>
              <a:t>. </a:t>
            </a:r>
          </a:p>
          <a:p>
            <a:pPr algn="ctr" defTabSz="685800"/>
            <a:r>
              <a:rPr lang="it-IT" dirty="0">
                <a:solidFill>
                  <a:srgbClr val="212121"/>
                </a:solidFill>
              </a:rPr>
              <a:t> </a:t>
            </a:r>
          </a:p>
          <a:p>
            <a:pPr algn="ctr" defTabSz="685800"/>
            <a:endParaRPr lang="it-IT" sz="1600" dirty="0">
              <a:solidFill>
                <a:srgbClr val="21212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8D2E7B-A848-08ED-9C70-894BF721C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0" y="129724"/>
            <a:ext cx="7297168" cy="2229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294729-7D0D-EFC6-205B-BC9CB3490EB1}"/>
              </a:ext>
            </a:extLst>
          </p:cNvPr>
          <p:cNvSpPr txBox="1"/>
          <p:nvPr/>
        </p:nvSpPr>
        <p:spPr>
          <a:xfrm>
            <a:off x="765016" y="3735046"/>
            <a:ext cx="3806984" cy="1846659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L'implementazione </a:t>
            </a:r>
            <a:r>
              <a:rPr lang="it-IT" sz="1600" b="1" dirty="0">
                <a:solidFill>
                  <a:srgbClr val="212121"/>
                </a:solidFill>
              </a:rPr>
              <a:t>precoce</a:t>
            </a:r>
            <a:r>
              <a:rPr lang="it-IT" sz="1600" dirty="0">
                <a:solidFill>
                  <a:srgbClr val="212121"/>
                </a:solidFill>
              </a:rPr>
              <a:t>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dell'esercizio fisico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porta a prestazioni fisiche migliorate,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un migliore controllo glicemico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e del profilo lipidico,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riduce i rischi associati all'anestesia </a:t>
            </a:r>
          </a:p>
          <a:p>
            <a:pPr algn="ctr" defTabSz="685800"/>
            <a:r>
              <a:rPr lang="it-IT" sz="1600" dirty="0">
                <a:solidFill>
                  <a:srgbClr val="212121"/>
                </a:solidFill>
              </a:rPr>
              <a:t>e accelera il recupero dall'intervento</a:t>
            </a:r>
            <a:r>
              <a:rPr lang="it-IT" sz="1800" dirty="0">
                <a:solidFill>
                  <a:srgbClr val="212121"/>
                </a:solidFill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979B880-E548-1109-9238-BB5D2A475E22}"/>
              </a:ext>
            </a:extLst>
          </p:cNvPr>
          <p:cNvSpPr txBox="1"/>
          <p:nvPr/>
        </p:nvSpPr>
        <p:spPr>
          <a:xfrm>
            <a:off x="765016" y="5814816"/>
            <a:ext cx="377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</a:rPr>
              <a:t>BEFORE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D3491F-A723-C02E-33DA-28E0C3B21E1A}"/>
              </a:ext>
            </a:extLst>
          </p:cNvPr>
          <p:cNvSpPr txBox="1"/>
          <p:nvPr/>
        </p:nvSpPr>
        <p:spPr>
          <a:xfrm>
            <a:off x="4481465" y="3619733"/>
            <a:ext cx="3612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97A53C2-85A0-B917-7A7D-C3868F4C6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469" y="1815871"/>
            <a:ext cx="1429334" cy="14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1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91" y="23425"/>
            <a:ext cx="1417987" cy="117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B14D6F-A590-60B8-0FCA-6FDD9EACDC3B}"/>
              </a:ext>
            </a:extLst>
          </p:cNvPr>
          <p:cNvSpPr txBox="1"/>
          <p:nvPr/>
        </p:nvSpPr>
        <p:spPr>
          <a:xfrm>
            <a:off x="175944" y="1069651"/>
            <a:ext cx="4884345" cy="5509200"/>
          </a:xfrm>
          <a:prstGeom prst="rect">
            <a:avLst/>
          </a:prstGeom>
          <a:solidFill>
            <a:srgbClr val="FFDDDD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sz="1600" dirty="0"/>
          </a:p>
          <a:p>
            <a:pPr algn="ctr"/>
            <a:r>
              <a:rPr lang="it-IT" sz="1600" dirty="0"/>
              <a:t>La perdita di massa muscolare </a:t>
            </a:r>
          </a:p>
          <a:p>
            <a:pPr algn="ctr"/>
            <a:r>
              <a:rPr lang="it-IT" sz="1600" dirty="0"/>
              <a:t>dopo calo ponderale </a:t>
            </a:r>
          </a:p>
          <a:p>
            <a:pPr algn="ctr"/>
            <a:r>
              <a:rPr lang="it-IT" sz="1600" dirty="0"/>
              <a:t>è associata alla ripresa di peso; </a:t>
            </a:r>
          </a:p>
          <a:p>
            <a:pPr algn="ctr"/>
            <a:r>
              <a:rPr lang="it-IT" sz="1600" b="1" dirty="0"/>
              <a:t>il ripristino della massa muscolare </a:t>
            </a:r>
          </a:p>
          <a:p>
            <a:pPr algn="ctr"/>
            <a:r>
              <a:rPr lang="it-IT" sz="1600" b="1" dirty="0"/>
              <a:t>è fondamentale </a:t>
            </a:r>
          </a:p>
          <a:p>
            <a:pPr algn="ctr"/>
            <a:r>
              <a:rPr lang="it-IT" sz="1600" b="1" dirty="0"/>
              <a:t>per il mantenimento del peso corporeo</a:t>
            </a:r>
            <a:r>
              <a:rPr lang="it-IT" sz="1600" dirty="0"/>
              <a:t>. 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Il muscolo scheletrico è la componente principale della massa magra e contribuisce fortemente </a:t>
            </a:r>
          </a:p>
          <a:p>
            <a:pPr algn="ctr"/>
            <a:r>
              <a:rPr lang="it-IT" sz="1600" dirty="0"/>
              <a:t>al tasso metabolico a riposo.</a:t>
            </a:r>
          </a:p>
          <a:p>
            <a:pPr algn="ctr"/>
            <a:endParaRPr lang="it-IT" sz="1600" dirty="0"/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Il muscolo scheletrico rilascia IL-6 che </a:t>
            </a:r>
          </a:p>
          <a:p>
            <a:pPr algn="ctr"/>
            <a:r>
              <a:rPr lang="it-IT" sz="1600" dirty="0"/>
              <a:t>aumenta la secrezione di GLP-1, </a:t>
            </a:r>
          </a:p>
          <a:p>
            <a:pPr algn="ctr"/>
            <a:r>
              <a:rPr lang="it-IT" sz="1600" dirty="0"/>
              <a:t>sopprimendo l’appetito.</a:t>
            </a:r>
          </a:p>
          <a:p>
            <a:pPr algn="ctr"/>
            <a:endParaRPr lang="it-IT" sz="1600" dirty="0"/>
          </a:p>
          <a:p>
            <a:pPr algn="ctr"/>
            <a:endParaRPr lang="it-IT" sz="1600" dirty="0"/>
          </a:p>
          <a:p>
            <a:pPr algn="ctr"/>
            <a:endParaRPr lang="it-IT" sz="1600" dirty="0"/>
          </a:p>
          <a:p>
            <a:pPr algn="ctr"/>
            <a:r>
              <a:rPr lang="it-IT" sz="1600" b="1" dirty="0"/>
              <a:t>L’attività fisica può ripristinare </a:t>
            </a:r>
          </a:p>
          <a:p>
            <a:pPr algn="ctr"/>
            <a:r>
              <a:rPr lang="it-IT" sz="1600" b="1" dirty="0"/>
              <a:t>la massa muscolare scheletrica</a:t>
            </a:r>
            <a:r>
              <a:rPr lang="it-IT" sz="1600" dirty="0"/>
              <a:t>, </a:t>
            </a:r>
          </a:p>
          <a:p>
            <a:pPr algn="ctr"/>
            <a:r>
              <a:rPr lang="it-IT" sz="1600" dirty="0"/>
              <a:t>migliorando il tasso metabolico a riposo.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299F149D-063F-D869-7B7A-1E131E87E9F5}"/>
              </a:ext>
            </a:extLst>
          </p:cNvPr>
          <p:cNvSpPr/>
          <p:nvPr/>
        </p:nvSpPr>
        <p:spPr>
          <a:xfrm>
            <a:off x="2482315" y="5089913"/>
            <a:ext cx="271604" cy="3663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88" y="3808473"/>
            <a:ext cx="328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circolare a sinistra 1"/>
          <p:cNvSpPr/>
          <p:nvPr/>
        </p:nvSpPr>
        <p:spPr>
          <a:xfrm flipV="1">
            <a:off x="4442604" y="1940942"/>
            <a:ext cx="953261" cy="40889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93630" y="1242204"/>
            <a:ext cx="3648974" cy="16217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07366" y="5551186"/>
            <a:ext cx="3735238" cy="10017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87" y="2093625"/>
            <a:ext cx="3461252" cy="3461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DBFF79-2DDD-2E41-BA43-1F44E88A9947}"/>
              </a:ext>
            </a:extLst>
          </p:cNvPr>
          <p:cNvSpPr txBox="1"/>
          <p:nvPr/>
        </p:nvSpPr>
        <p:spPr>
          <a:xfrm>
            <a:off x="5252809" y="391244"/>
            <a:ext cx="3844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R</a:t>
            </a:r>
            <a:r>
              <a:rPr lang="it-IT" sz="1800" dirty="0"/>
              <a:t>appresenta una parte importante </a:t>
            </a:r>
          </a:p>
          <a:p>
            <a:pPr algn="ctr"/>
            <a:r>
              <a:rPr lang="it-IT" sz="1800" dirty="0"/>
              <a:t>del cambiamento dello stile di vita, </a:t>
            </a:r>
          </a:p>
          <a:p>
            <a:pPr algn="ctr"/>
            <a:r>
              <a:rPr lang="it-IT" sz="1800" dirty="0"/>
              <a:t>sia per il calo ponderale </a:t>
            </a:r>
          </a:p>
          <a:p>
            <a:pPr algn="ctr"/>
            <a:r>
              <a:rPr lang="it-IT" sz="1800" dirty="0"/>
              <a:t>sia per la fase di mantenimento.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117EE2-A97C-57FA-A611-6F08CBE97E3B}"/>
              </a:ext>
            </a:extLst>
          </p:cNvPr>
          <p:cNvSpPr txBox="1"/>
          <p:nvPr/>
        </p:nvSpPr>
        <p:spPr>
          <a:xfrm>
            <a:off x="2056853" y="323425"/>
            <a:ext cx="2525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7030A0"/>
                </a:solidFill>
              </a:rPr>
              <a:t>Attività fisica</a:t>
            </a:r>
          </a:p>
        </p:txBody>
      </p:sp>
    </p:spTree>
    <p:extLst>
      <p:ext uri="{BB962C8B-B14F-4D97-AF65-F5344CB8AC3E}">
        <p14:creationId xmlns:p14="http://schemas.microsoft.com/office/powerpoint/2010/main" val="2418190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1D5874D4-DAD6-A7CF-906E-B961050EF6CC}"/>
              </a:ext>
            </a:extLst>
          </p:cNvPr>
          <p:cNvSpPr/>
          <p:nvPr/>
        </p:nvSpPr>
        <p:spPr>
          <a:xfrm>
            <a:off x="733331" y="5813544"/>
            <a:ext cx="6129195" cy="967954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DC4905B-374D-22C3-6A79-E3CCB93B1292}"/>
              </a:ext>
            </a:extLst>
          </p:cNvPr>
          <p:cNvSpPr/>
          <p:nvPr/>
        </p:nvSpPr>
        <p:spPr>
          <a:xfrm>
            <a:off x="733331" y="4648187"/>
            <a:ext cx="6129195" cy="11098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D78033-7FD4-02FF-FB61-8E682AD6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31" y="4648187"/>
            <a:ext cx="1884864" cy="22045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651ED5-DCF4-0158-2127-11109C9C2D03}"/>
              </a:ext>
            </a:extLst>
          </p:cNvPr>
          <p:cNvSpPr txBox="1"/>
          <p:nvPr/>
        </p:nvSpPr>
        <p:spPr>
          <a:xfrm>
            <a:off x="1285591" y="1946431"/>
            <a:ext cx="78584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L'allenamento di resistenza e l'aerobica combinata,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hanno effetti importanti sulla </a:t>
            </a:r>
            <a:r>
              <a:rPr lang="it-IT" sz="16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regolazione ormonale della grelina</a:t>
            </a:r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serie di esercizio riducono le concentrazioni di grelina,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che può aiutare a sopprimere l'appetito dopo l'esercizio.</a:t>
            </a:r>
          </a:p>
          <a:p>
            <a:pPr algn="ctr" defTabSz="685800"/>
            <a:endParaRPr lang="it-IT" sz="16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 effetti protettivi dell'esercizio si sono estesi anche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alla </a:t>
            </a:r>
            <a:r>
              <a:rPr lang="it-IT" sz="16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conservazione della forza muscolare e della massa magra</a:t>
            </a:r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L'associazione tra la diminuzione della leptina e la riduzione della forza muscolare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suggerito che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perdita eccessiva di leptina potrebbe essere correlata </a:t>
            </a:r>
          </a:p>
          <a:p>
            <a:pPr algn="ctr" defTabSz="685800"/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alla perdita di massa muscolare, in particolare nei pazienti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sarcopenici</a:t>
            </a:r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 defTabSz="685800"/>
            <a:endParaRPr lang="it-IT" sz="16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/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274105-B071-4293-E633-DCA49DBF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98" y="133617"/>
            <a:ext cx="5368781" cy="1660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F73430-7CF7-3AE0-065F-2FD84F1827D1}"/>
              </a:ext>
            </a:extLst>
          </p:cNvPr>
          <p:cNvSpPr txBox="1"/>
          <p:nvPr/>
        </p:nvSpPr>
        <p:spPr>
          <a:xfrm>
            <a:off x="8410653" y="1549083"/>
            <a:ext cx="473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2C381D-D83C-3516-C5D5-7E12E6342D04}"/>
              </a:ext>
            </a:extLst>
          </p:cNvPr>
          <p:cNvSpPr txBox="1"/>
          <p:nvPr/>
        </p:nvSpPr>
        <p:spPr>
          <a:xfrm>
            <a:off x="118968" y="302218"/>
            <a:ext cx="3395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 stato evidenziato che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 maggiore perdita di peso, </a:t>
            </a:r>
            <a:r>
              <a:rPr lang="it-IT" sz="160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sarcopenia</a:t>
            </a:r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osteoporosi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 associate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livelli di leptina più bassi</a:t>
            </a:r>
            <a:r>
              <a:rPr lang="en-US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168D87-9638-AAFC-BC1F-348B3F998FCF}"/>
              </a:ext>
            </a:extLst>
          </p:cNvPr>
          <p:cNvSpPr txBox="1"/>
          <p:nvPr/>
        </p:nvSpPr>
        <p:spPr>
          <a:xfrm>
            <a:off x="556787" y="4648187"/>
            <a:ext cx="63057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 risultati hanno rafforzato l'importanza di includere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programma di esercizi post-operatori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prevenire il deterioramento muscolare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mantenere la funzionalità fisica. </a:t>
            </a:r>
          </a:p>
          <a:p>
            <a:pPr algn="ctr" defTabSz="685800"/>
            <a:endParaRPr lang="it-IT" sz="16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Analogamente, per la conservazione della densità minerale ossea,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l'esercizio fisico potrebbe essere un fattore protettivo </a:t>
            </a:r>
          </a:p>
          <a:p>
            <a:pPr algn="ctr" defTabSz="685800"/>
            <a:r>
              <a:rPr lang="it-IT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 l'osteoporosi nei pazienti sottoposti a chirurgia bariatrica.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EDAF44B-AD01-ADF0-2070-BF25DF009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21" y="1761395"/>
            <a:ext cx="2039293" cy="17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15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E2DF686-0EE2-D167-078C-CBB5EFC62EC2}"/>
              </a:ext>
            </a:extLst>
          </p:cNvPr>
          <p:cNvSpPr/>
          <p:nvPr/>
        </p:nvSpPr>
        <p:spPr>
          <a:xfrm>
            <a:off x="291974" y="5704466"/>
            <a:ext cx="8462727" cy="91361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0779D0-C52A-670E-F12F-5F3795BDB1DA}"/>
              </a:ext>
            </a:extLst>
          </p:cNvPr>
          <p:cNvSpPr txBox="1"/>
          <p:nvPr/>
        </p:nvSpPr>
        <p:spPr>
          <a:xfrm>
            <a:off x="325925" y="2753709"/>
            <a:ext cx="852610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Uno studio retrospettivo di revisione delle cartelle cliniche ha rilevato che 44 pazienti</a:t>
            </a:r>
          </a:p>
          <a:p>
            <a:pPr algn="ctr"/>
            <a:r>
              <a:rPr lang="it-IT" sz="1600" dirty="0"/>
              <a:t>con Weight </a:t>
            </a:r>
            <a:r>
              <a:rPr lang="it-IT" sz="1600" dirty="0" err="1"/>
              <a:t>Regain</a:t>
            </a:r>
            <a:r>
              <a:rPr lang="it-IT" sz="1600" dirty="0"/>
              <a:t> post-operatorio che hanno partecipato a un </a:t>
            </a:r>
            <a:r>
              <a:rPr lang="it-IT" sz="1600" b="1" dirty="0">
                <a:solidFill>
                  <a:srgbClr val="FF0000"/>
                </a:solidFill>
              </a:rPr>
              <a:t>intervento sullo stile di vita</a:t>
            </a:r>
          </a:p>
          <a:p>
            <a:pPr algn="ctr"/>
            <a:r>
              <a:rPr lang="it-IT" sz="1600" b="1" dirty="0">
                <a:solidFill>
                  <a:srgbClr val="FF0000"/>
                </a:solidFill>
              </a:rPr>
              <a:t>senza farmacoterapia hanno perso in media 2,1 kg dopo una durata media di 14,7 mesi. 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In uno studio non randomizzato di procedure di revisione chirurgica e farmacoterapia per l'inversione di WR, il </a:t>
            </a:r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gruppo di controllo a cui è stata fornita consulenza su dieta/stile di vita non ha ottenuto alcuna perdita </a:t>
            </a:r>
            <a:r>
              <a:rPr lang="it-IT" sz="1600" dirty="0"/>
              <a:t>di peso (75 ± 15 kg basale vs 76 ± 14 kg) a 1 anno.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Infine</a:t>
            </a:r>
            <a:r>
              <a:rPr lang="it-IT" sz="1600" b="1" dirty="0">
                <a:solidFill>
                  <a:srgbClr val="00B050"/>
                </a:solidFill>
              </a:rPr>
              <a:t>, un programma di esercizi ad alta intensità supervisionato di 5 mesi ha portato a una piccola perdita di peso </a:t>
            </a:r>
            <a:r>
              <a:rPr lang="it-IT" sz="1600" dirty="0"/>
              <a:t>media di 1,2 kg; tuttavia, a 2 mesi dalla fine dell'intervento, i soggetti hanno avuto un riacquisto di peso medio di 1,1 kg.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In sintesi:  gli interventi dietetici, comportamentali e l’attività fisica </a:t>
            </a:r>
          </a:p>
          <a:p>
            <a:pPr algn="ctr"/>
            <a:r>
              <a:rPr lang="it-IT" dirty="0"/>
              <a:t>NON</a:t>
            </a:r>
            <a:r>
              <a:rPr lang="it-IT" sz="1600" dirty="0"/>
              <a:t> hanno dimostrato efficacia </a:t>
            </a:r>
          </a:p>
          <a:p>
            <a:pPr algn="ctr"/>
            <a:r>
              <a:rPr lang="it-IT" sz="1600" dirty="0"/>
              <a:t>nell'invertire WR dopo chirurgia bariatrica</a:t>
            </a:r>
          </a:p>
          <a:p>
            <a:pPr algn="ctr"/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EDBEB7-1850-AF74-6963-B9057C42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86" y="320390"/>
            <a:ext cx="5429365" cy="20678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3F7CD73-6090-BBE7-ECC8-C7155559C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22" y="112974"/>
            <a:ext cx="2458016" cy="24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31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8EDA17-9BC6-8D7E-500A-19A53986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854A83C-52EB-A2FA-483F-EDCBEB49A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05" y="1928387"/>
            <a:ext cx="1418995" cy="17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87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F0A599-D84B-BE30-743E-FFB8D569FD06}"/>
              </a:ext>
            </a:extLst>
          </p:cNvPr>
          <p:cNvSpPr/>
          <p:nvPr/>
        </p:nvSpPr>
        <p:spPr>
          <a:xfrm>
            <a:off x="769543" y="4697880"/>
            <a:ext cx="7604911" cy="1575303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FBB22F-C4DA-68A1-C836-7DB0A00BBABE}"/>
              </a:ext>
            </a:extLst>
          </p:cNvPr>
          <p:cNvSpPr txBox="1"/>
          <p:nvPr/>
        </p:nvSpPr>
        <p:spPr>
          <a:xfrm>
            <a:off x="642796" y="2579864"/>
            <a:ext cx="771355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Conseguenze cliniche </a:t>
            </a:r>
            <a:endParaRPr lang="it-IT" dirty="0"/>
          </a:p>
          <a:p>
            <a:r>
              <a:rPr lang="it-IT" dirty="0"/>
              <a:t>Il recupero di peso porta: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recidiva di comorbilità correlate all'obesità (DM2, ipertensione e dislipidemia)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aumenta i costi dell'assistenza sanitaria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effetto negativo sulla qualità della vita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effetto negativo sulla salute emotiva </a:t>
            </a:r>
          </a:p>
          <a:p>
            <a:endParaRPr lang="it-IT" dirty="0"/>
          </a:p>
          <a:p>
            <a:pPr algn="ctr"/>
            <a:r>
              <a:rPr lang="it-IT" dirty="0"/>
              <a:t>E’ fondamentale che siano </a:t>
            </a:r>
            <a:r>
              <a:rPr lang="it-IT" b="1" dirty="0"/>
              <a:t>disponibili terapie aggiuntive </a:t>
            </a:r>
          </a:p>
          <a:p>
            <a:pPr algn="ctr"/>
            <a:r>
              <a:rPr lang="it-IT" dirty="0"/>
              <a:t>con efficacia comprovata </a:t>
            </a:r>
          </a:p>
          <a:p>
            <a:pPr algn="ctr"/>
            <a:r>
              <a:rPr lang="it-IT" dirty="0"/>
              <a:t>per una gestione ottimale del riacquisto di peso </a:t>
            </a:r>
          </a:p>
          <a:p>
            <a:pPr algn="ctr"/>
            <a:r>
              <a:rPr lang="it-IT" dirty="0"/>
              <a:t>e per massimizzare i benefici a lungo termine </a:t>
            </a:r>
          </a:p>
          <a:p>
            <a:pPr algn="ctr"/>
            <a:r>
              <a:rPr lang="it-IT" dirty="0"/>
              <a:t>dell'intervento chirurgico.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CA2AA9-3B09-0E35-A9F5-C1FD5A9A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35" y="200123"/>
            <a:ext cx="6017529" cy="22866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1DDB6F-1523-5605-36D8-BCEE53F4D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039" y="5700692"/>
            <a:ext cx="2289961" cy="11449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51C534-93DC-976B-8E95-08A7ABB4A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16" y="1808430"/>
            <a:ext cx="917653" cy="9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44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91557D3-F1D2-BB00-B60D-CFAF8753C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48835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84A30AA4-A073-C333-0A68-EBD2ED09292A}"/>
              </a:ext>
            </a:extLst>
          </p:cNvPr>
          <p:cNvSpPr/>
          <p:nvPr/>
        </p:nvSpPr>
        <p:spPr>
          <a:xfrm>
            <a:off x="2064190" y="2297627"/>
            <a:ext cx="5088047" cy="2933322"/>
          </a:xfrm>
          <a:prstGeom prst="ellipse">
            <a:avLst/>
          </a:prstGeom>
          <a:solidFill>
            <a:srgbClr val="FFCCCC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C15314-FFEF-2898-0915-818BB7BC1A01}"/>
              </a:ext>
            </a:extLst>
          </p:cNvPr>
          <p:cNvSpPr txBox="1"/>
          <p:nvPr/>
        </p:nvSpPr>
        <p:spPr>
          <a:xfrm>
            <a:off x="2335797" y="2610126"/>
            <a:ext cx="47440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programma MULTIDISCIPLINARE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 </a:t>
            </a:r>
            <a:r>
              <a:rPr lang="it-IT" sz="1600" b="1" dirty="0">
                <a:solidFill>
                  <a:srgbClr val="CC0099"/>
                </a:solidFill>
                <a:latin typeface="Calibri"/>
              </a:rPr>
              <a:t>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DOPO l'intervento chirurgico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follow-up sulle modifiche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sia dietetiche sia comportamentali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sull’attività fisica raccomandate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potrebbero influenzare la sostenibilità dei cambiamenti positivi ottenuti dopo chirurgia,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svolgendo un ruolo nella prevenzione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recupero ponderale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DE6A53-B0E8-3314-92DB-F0882064A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244" y="1178106"/>
            <a:ext cx="2231512" cy="703857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866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DEECC7F-EF6C-E594-1465-7CB4A08C7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194" y="3935829"/>
            <a:ext cx="778263" cy="14360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C353BA0-8E63-2C15-493E-2FDF18383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37" y="3841875"/>
            <a:ext cx="585970" cy="15300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10277F-FB63-F3B0-74B5-A9CDA6DB62EB}"/>
              </a:ext>
            </a:extLst>
          </p:cNvPr>
          <p:cNvSpPr txBox="1"/>
          <p:nvPr/>
        </p:nvSpPr>
        <p:spPr>
          <a:xfrm>
            <a:off x="1" y="2162940"/>
            <a:ext cx="9143999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dirty="0"/>
              <a:t>E’ evidente il ruolo cruciale </a:t>
            </a:r>
          </a:p>
          <a:p>
            <a:pPr algn="ctr">
              <a:buNone/>
            </a:pPr>
            <a:r>
              <a:rPr lang="it-IT" dirty="0"/>
              <a:t>della perdita di peso corporeo, per es., nella gestione del DM 2 </a:t>
            </a:r>
          </a:p>
          <a:p>
            <a:pPr algn="ctr">
              <a:buNone/>
            </a:pPr>
            <a:r>
              <a:rPr lang="it-IT" dirty="0"/>
              <a:t>e nella riduzione del rischio delle complicanze ad esso correlate.</a:t>
            </a:r>
          </a:p>
          <a:p>
            <a:pPr algn="ctr">
              <a:buNone/>
            </a:pPr>
            <a:r>
              <a:rPr lang="it-IT" dirty="0"/>
              <a:t>È </a:t>
            </a:r>
            <a:r>
              <a:rPr lang="it-IT" dirty="0">
                <a:effectLst/>
              </a:rPr>
              <a:t>stata osservata una solida </a:t>
            </a:r>
            <a:r>
              <a:rPr lang="it-IT" b="1" dirty="0">
                <a:effectLst/>
              </a:rPr>
              <a:t>relazione dose-risposta </a:t>
            </a:r>
          </a:p>
          <a:p>
            <a:pPr algn="ctr">
              <a:buNone/>
            </a:pPr>
            <a:r>
              <a:rPr lang="it-IT" b="1" dirty="0">
                <a:effectLst/>
              </a:rPr>
              <a:t>tra perdita di peso corporeo e remissione del diabete, </a:t>
            </a:r>
          </a:p>
          <a:p>
            <a:pPr algn="ctr">
              <a:buNone/>
            </a:pPr>
            <a:r>
              <a:rPr lang="it-IT" dirty="0">
                <a:effectLst/>
              </a:rPr>
              <a:t>indipendentemente da età, durata del diabete, HbA1c, BMI e tipo di trattamento.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D77036-DB10-A92E-812E-0B0F13873134}"/>
              </a:ext>
            </a:extLst>
          </p:cNvPr>
          <p:cNvSpPr txBox="1"/>
          <p:nvPr/>
        </p:nvSpPr>
        <p:spPr>
          <a:xfrm>
            <a:off x="660903" y="216176"/>
            <a:ext cx="7822193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err="1"/>
              <a:t>Articles</a:t>
            </a:r>
            <a:r>
              <a:rPr lang="it-IT" sz="1400" dirty="0"/>
              <a:t> Volume 13, </a:t>
            </a:r>
            <a:r>
              <a:rPr lang="it-IT" sz="1400" dirty="0" err="1"/>
              <a:t>Issue</a:t>
            </a:r>
            <a:r>
              <a:rPr lang="it-IT" sz="1400" dirty="0"/>
              <a:t> 4p294-306April 2025</a:t>
            </a:r>
          </a:p>
          <a:p>
            <a:endParaRPr lang="it-IT" dirty="0"/>
          </a:p>
          <a:p>
            <a:r>
              <a:rPr lang="it-IT" b="1" dirty="0"/>
              <a:t>Impact of </a:t>
            </a:r>
            <a:r>
              <a:rPr lang="it-IT" b="1" dirty="0" err="1"/>
              <a:t>bodyweight</a:t>
            </a:r>
            <a:r>
              <a:rPr lang="it-IT" b="1" dirty="0"/>
              <a:t> </a:t>
            </a:r>
            <a:r>
              <a:rPr lang="it-IT" b="1" dirty="0" err="1"/>
              <a:t>loss</a:t>
            </a:r>
            <a:r>
              <a:rPr lang="it-IT" b="1" dirty="0"/>
              <a:t> on </a:t>
            </a:r>
            <a:r>
              <a:rPr lang="it-IT" b="1" dirty="0" err="1"/>
              <a:t>type</a:t>
            </a:r>
            <a:r>
              <a:rPr lang="it-IT" b="1" dirty="0"/>
              <a:t> 2 </a:t>
            </a:r>
            <a:r>
              <a:rPr lang="it-IT" b="1" dirty="0" err="1"/>
              <a:t>diabetes</a:t>
            </a:r>
            <a:r>
              <a:rPr lang="it-IT" b="1" dirty="0"/>
              <a:t> </a:t>
            </a:r>
            <a:r>
              <a:rPr lang="it-IT" b="1" dirty="0" err="1"/>
              <a:t>remission</a:t>
            </a:r>
            <a:r>
              <a:rPr lang="it-IT" b="1" dirty="0"/>
              <a:t>: </a:t>
            </a:r>
          </a:p>
          <a:p>
            <a:r>
              <a:rPr lang="it-IT" b="1" dirty="0"/>
              <a:t>a </a:t>
            </a:r>
            <a:r>
              <a:rPr lang="it-IT" b="1" dirty="0" err="1"/>
              <a:t>systematic</a:t>
            </a:r>
            <a:r>
              <a:rPr lang="it-IT" b="1" dirty="0"/>
              <a:t> review and meta-</a:t>
            </a:r>
            <a:r>
              <a:rPr lang="it-IT" b="1" dirty="0" err="1"/>
              <a:t>regression</a:t>
            </a:r>
            <a:r>
              <a:rPr lang="it-IT" b="1" dirty="0"/>
              <a:t> </a:t>
            </a:r>
            <a:r>
              <a:rPr lang="it-IT" b="1" dirty="0" err="1"/>
              <a:t>analysis</a:t>
            </a:r>
            <a:r>
              <a:rPr lang="it-IT" b="1" dirty="0"/>
              <a:t> of </a:t>
            </a:r>
            <a:r>
              <a:rPr lang="it-IT" b="1" dirty="0" err="1"/>
              <a:t>randomised</a:t>
            </a:r>
            <a:r>
              <a:rPr lang="it-IT" b="1" dirty="0"/>
              <a:t> </a:t>
            </a:r>
            <a:r>
              <a:rPr lang="it-IT" b="1" dirty="0" err="1"/>
              <a:t>controlled</a:t>
            </a:r>
            <a:r>
              <a:rPr lang="it-IT" b="1" dirty="0"/>
              <a:t> trials</a:t>
            </a:r>
          </a:p>
          <a:p>
            <a:endParaRPr lang="it-IT" b="1" dirty="0"/>
          </a:p>
          <a:p>
            <a:r>
              <a:rPr lang="it-IT" sz="1200" b="1" dirty="0">
                <a:solidFill>
                  <a:schemeClr val="accent1"/>
                </a:solidFill>
              </a:rPr>
              <a:t>Sarah </a:t>
            </a:r>
            <a:r>
              <a:rPr lang="it-IT" sz="1200" b="1" dirty="0" err="1">
                <a:solidFill>
                  <a:schemeClr val="accent1"/>
                </a:solidFill>
              </a:rPr>
              <a:t>Kanbour</a:t>
            </a:r>
            <a:r>
              <a:rPr lang="it-IT" sz="1200" b="1" dirty="0">
                <a:solidFill>
                  <a:schemeClr val="accent1"/>
                </a:solidFill>
              </a:rPr>
              <a:t>, </a:t>
            </a:r>
            <a:r>
              <a:rPr lang="it-IT" sz="1200" b="1" dirty="0" err="1">
                <a:solidFill>
                  <a:schemeClr val="accent1"/>
                </a:solidFill>
              </a:rPr>
              <a:t>MDa,b</a:t>
            </a:r>
            <a:r>
              <a:rPr lang="it-IT" sz="1200" b="1" dirty="0">
                <a:solidFill>
                  <a:schemeClr val="accent1"/>
                </a:solidFill>
              </a:rPr>
              <a:t> sak2037@qatar-med.cornell.edu ∙ </a:t>
            </a:r>
            <a:r>
              <a:rPr lang="it-IT" sz="1200" b="1" dirty="0" err="1">
                <a:solidFill>
                  <a:schemeClr val="accent1"/>
                </a:solidFill>
              </a:rPr>
              <a:t>Rwedah</a:t>
            </a:r>
            <a:r>
              <a:rPr lang="it-IT" sz="1200" b="1" dirty="0">
                <a:solidFill>
                  <a:schemeClr val="accent1"/>
                </a:solidFill>
              </a:rPr>
              <a:t> A </a:t>
            </a:r>
            <a:r>
              <a:rPr lang="it-IT" sz="1200" b="1" dirty="0" err="1">
                <a:solidFill>
                  <a:schemeClr val="accent1"/>
                </a:solidFill>
              </a:rPr>
              <a:t>Ageeb</a:t>
            </a:r>
            <a:r>
              <a:rPr lang="it-IT" sz="1200" b="1" dirty="0">
                <a:solidFill>
                  <a:schemeClr val="accent1"/>
                </a:solidFill>
              </a:rPr>
              <a:t>, </a:t>
            </a:r>
            <a:r>
              <a:rPr lang="it-IT" sz="1200" b="1" dirty="0" err="1">
                <a:solidFill>
                  <a:schemeClr val="accent1"/>
                </a:solidFill>
              </a:rPr>
              <a:t>MPHb,c</a:t>
            </a:r>
            <a:r>
              <a:rPr lang="it-IT" sz="1200" b="1" dirty="0">
                <a:solidFill>
                  <a:schemeClr val="accent1"/>
                </a:solidFill>
              </a:rPr>
              <a:t> ∙ Prof </a:t>
            </a:r>
            <a:r>
              <a:rPr lang="it-IT" sz="1200" b="1" dirty="0" err="1">
                <a:solidFill>
                  <a:schemeClr val="accent1"/>
                </a:solidFill>
              </a:rPr>
              <a:t>Rayaz</a:t>
            </a:r>
            <a:r>
              <a:rPr lang="it-IT" sz="1200" b="1" dirty="0">
                <a:solidFill>
                  <a:schemeClr val="accent1"/>
                </a:solidFill>
              </a:rPr>
              <a:t> A Malik, </a:t>
            </a:r>
            <a:r>
              <a:rPr lang="it-IT" sz="1200" b="1" dirty="0" err="1">
                <a:solidFill>
                  <a:schemeClr val="accent1"/>
                </a:solidFill>
              </a:rPr>
              <a:t>MBChB</a:t>
            </a:r>
            <a:r>
              <a:rPr lang="it-IT" sz="1200" b="1" dirty="0">
                <a:solidFill>
                  <a:schemeClr val="accent1"/>
                </a:solidFill>
              </a:rPr>
              <a:t> </a:t>
            </a:r>
            <a:r>
              <a:rPr lang="it-IT" sz="1200" b="1" dirty="0" err="1">
                <a:solidFill>
                  <a:schemeClr val="accent1"/>
                </a:solidFill>
              </a:rPr>
              <a:t>PhDd,e</a:t>
            </a:r>
            <a:r>
              <a:rPr lang="it-IT" sz="1200" b="1" dirty="0">
                <a:solidFill>
                  <a:schemeClr val="accent1"/>
                </a:solidFill>
              </a:rPr>
              <a:t> ∙ Prof </a:t>
            </a:r>
            <a:r>
              <a:rPr lang="it-IT" sz="1200" b="1" dirty="0" err="1">
                <a:solidFill>
                  <a:schemeClr val="accent1"/>
                </a:solidFill>
              </a:rPr>
              <a:t>Laith</a:t>
            </a:r>
            <a:r>
              <a:rPr lang="it-IT" sz="1200" b="1" dirty="0">
                <a:solidFill>
                  <a:schemeClr val="accent1"/>
                </a:solidFill>
              </a:rPr>
              <a:t> J Abu-</a:t>
            </a:r>
            <a:r>
              <a:rPr lang="it-IT" sz="1200" b="1" dirty="0" err="1">
                <a:solidFill>
                  <a:schemeClr val="accent1"/>
                </a:solidFill>
              </a:rPr>
              <a:t>Radd</a:t>
            </a:r>
            <a:endParaRPr lang="it-IT" sz="1200" b="1" dirty="0">
              <a:solidFill>
                <a:schemeClr val="accent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9DFBAC4-FD33-834E-0C68-1A35C98C2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365" y="3962989"/>
            <a:ext cx="2778018" cy="144919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C9F9574-E706-7836-EBDB-8DD8114E0A28}"/>
              </a:ext>
            </a:extLst>
          </p:cNvPr>
          <p:cNvSpPr/>
          <p:nvPr/>
        </p:nvSpPr>
        <p:spPr>
          <a:xfrm>
            <a:off x="6820033" y="4300783"/>
            <a:ext cx="104848" cy="18107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E49472-1896-4D90-EA5D-89D27297C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91212"/>
            <a:ext cx="9144000" cy="951058"/>
          </a:xfrm>
          <a:prstGeom prst="rect">
            <a:avLst/>
          </a:prstGeom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3E40709-2145-C5E9-68FF-9CEB685F5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896" y="5682659"/>
            <a:ext cx="709791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70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2D6E6840-D160-8893-D364-F6DB18915B0B}"/>
              </a:ext>
            </a:extLst>
          </p:cNvPr>
          <p:cNvSpPr/>
          <p:nvPr/>
        </p:nvSpPr>
        <p:spPr>
          <a:xfrm>
            <a:off x="4790444" y="5993394"/>
            <a:ext cx="4353554" cy="86460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1D5B2E8-9490-3578-CF51-A043401D6327}"/>
              </a:ext>
            </a:extLst>
          </p:cNvPr>
          <p:cNvSpPr/>
          <p:nvPr/>
        </p:nvSpPr>
        <p:spPr>
          <a:xfrm>
            <a:off x="4790444" y="2335794"/>
            <a:ext cx="4353555" cy="1575303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8B04B574-0A79-2686-7796-DA7ED1C6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7" y="2670776"/>
            <a:ext cx="3849098" cy="406953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A105E1-93B7-3384-7932-19729DDD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01" y="117693"/>
            <a:ext cx="4767591" cy="24485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456903-6EAF-4D8C-9BC0-8963EE2BEE64}"/>
              </a:ext>
            </a:extLst>
          </p:cNvPr>
          <p:cNvSpPr txBox="1"/>
          <p:nvPr/>
        </p:nvSpPr>
        <p:spPr>
          <a:xfrm>
            <a:off x="4978492" y="117693"/>
            <a:ext cx="409308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Il </a:t>
            </a:r>
            <a:r>
              <a:rPr lang="it-IT" sz="1600" b="1" dirty="0"/>
              <a:t>numero di pz che </a:t>
            </a:r>
            <a:r>
              <a:rPr lang="it-IT" sz="1600" dirty="0"/>
              <a:t>necessitano </a:t>
            </a:r>
          </a:p>
          <a:p>
            <a:pPr algn="ctr"/>
            <a:r>
              <a:rPr lang="it-IT" sz="1600" dirty="0"/>
              <a:t>di cure post-operatorie efficaci e di supporto continua ad aumentare.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Gli </a:t>
            </a:r>
            <a:r>
              <a:rPr lang="it-IT" sz="1600" b="1" dirty="0"/>
              <a:t>alti tassi di drop out </a:t>
            </a:r>
            <a:r>
              <a:rPr lang="it-IT" sz="1600" dirty="0"/>
              <a:t>creano </a:t>
            </a:r>
          </a:p>
          <a:p>
            <a:pPr algn="ctr"/>
            <a:r>
              <a:rPr lang="it-IT" sz="1600" dirty="0"/>
              <a:t>ostacoli metodologici per la progettazione </a:t>
            </a:r>
          </a:p>
          <a:p>
            <a:pPr algn="ctr"/>
            <a:r>
              <a:rPr lang="it-IT" sz="1600" dirty="0"/>
              <a:t>e la valutazione di qualsiasi intervento </a:t>
            </a:r>
          </a:p>
          <a:p>
            <a:pPr algn="ctr"/>
            <a:r>
              <a:rPr lang="it-IT" sz="1600" dirty="0"/>
              <a:t>post-operatorio. 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Nei primi 2 anni postoperatori, </a:t>
            </a:r>
          </a:p>
          <a:p>
            <a:pPr algn="ctr"/>
            <a:r>
              <a:rPr lang="it-IT" sz="1600" b="1" dirty="0"/>
              <a:t>i pazienti in carico a un dietologo </a:t>
            </a:r>
          </a:p>
          <a:p>
            <a:pPr algn="ctr"/>
            <a:r>
              <a:rPr lang="it-IT" sz="1600" b="1" dirty="0"/>
              <a:t>hanno ottenuto una maggiore perdita di peso</a:t>
            </a:r>
            <a:r>
              <a:rPr lang="it-IT" sz="1600" dirty="0"/>
              <a:t>; </a:t>
            </a:r>
          </a:p>
          <a:p>
            <a:pPr algn="ctr"/>
            <a:r>
              <a:rPr lang="it-IT" sz="1600" dirty="0"/>
              <a:t>ogni visita nutrizionale aggiuntiva oltre il minimo di 1, è associata a una grande probabilità di ulteriore perdita di BMI.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Gli interventi comportamentali iniziali sembrano avere </a:t>
            </a:r>
            <a:r>
              <a:rPr lang="it-IT" sz="1600" b="1" dirty="0"/>
              <a:t>risultati benefici </a:t>
            </a:r>
          </a:p>
          <a:p>
            <a:pPr algn="ctr"/>
            <a:r>
              <a:rPr lang="it-IT" sz="1600" b="1" dirty="0"/>
              <a:t>anche in termini di ricovero.</a:t>
            </a:r>
          </a:p>
          <a:p>
            <a:pPr algn="ctr"/>
            <a:endParaRPr lang="it-IT" sz="1600" b="1" dirty="0"/>
          </a:p>
          <a:p>
            <a:pPr algn="ctr"/>
            <a:r>
              <a:rPr lang="it-IT" sz="1600" dirty="0"/>
              <a:t>Il supporto multidisciplinare postoperatorio è associato a una riduzione delle complicazioni complessive a breve termine.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Interventi basati su gruppi e telemedicina, insieme a specifici approcci comportamentali efficaci nel lungo periodo.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EBFEF05-C3EF-BF34-C080-561B67174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509" y="4210422"/>
            <a:ext cx="1221652" cy="8763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A2AFD92-F10B-257E-A597-85BECC95E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578" y="1496640"/>
            <a:ext cx="94496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84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5C08305-740A-8FC4-8374-2290B4EC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02" y="2226873"/>
            <a:ext cx="2003570" cy="29878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70724E-8D82-6079-9FC1-FD912CC3F8E9}"/>
              </a:ext>
            </a:extLst>
          </p:cNvPr>
          <p:cNvSpPr txBox="1"/>
          <p:nvPr/>
        </p:nvSpPr>
        <p:spPr>
          <a:xfrm>
            <a:off x="143019" y="1791505"/>
            <a:ext cx="676477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buNone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 pz con una storia di ripresa di peso almeno 2 anni dopo la chirurgia</a:t>
            </a:r>
            <a:endParaRPr lang="it-IT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 in gruppi di intervento (n = 31) e di controllo (n = 31) </a:t>
            </a:r>
          </a:p>
          <a:p>
            <a:pPr algn="ctr">
              <a:buNone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tramite randomizzazione stratificata. </a:t>
            </a:r>
          </a:p>
          <a:p>
            <a:pPr algn="ctr">
              <a:buNone/>
            </a:pPr>
            <a:endParaRPr lang="it-IT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it-IT" sz="1600" b="1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 gruppo di intervento </a:t>
            </a: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 stato fornito un programma </a:t>
            </a:r>
          </a:p>
          <a:p>
            <a:pPr algn="ctr">
              <a:buNone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supporto infermieristico interattivo per 10 settimane </a:t>
            </a:r>
          </a:p>
          <a:p>
            <a:pPr algn="ctr">
              <a:buNone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e seguito telefonicamente 12 volte (ogni </a:t>
            </a:r>
            <a:r>
              <a:rPr lang="it-IT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settimane) in 6 mesi. </a:t>
            </a:r>
          </a:p>
          <a:p>
            <a:pPr>
              <a:buNone/>
            </a:pPr>
            <a:r>
              <a:rPr lang="it-IT" sz="16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 gruppo di controllo </a:t>
            </a:r>
            <a:r>
              <a:rPr lang="it-IT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è stato fatto alcun tentativo</a:t>
            </a:r>
          </a:p>
          <a:p>
            <a:pPr algn="ctr"/>
            <a:endParaRPr lang="it-IT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it-IT" sz="16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differenza è risultata statisticamente significativa in termini di: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comportamenti di vita sani</a:t>
            </a:r>
            <a:endParaRPr lang="it-IT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comportamenti alimentari </a:t>
            </a:r>
            <a:endParaRPr lang="it-IT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punteggi medi generali di autoefficacia dei pazienti nel gruppo di </a:t>
            </a:r>
          </a:p>
          <a:p>
            <a:pPr algn="ctr"/>
            <a:endParaRPr lang="it-IT" sz="16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87A302-9110-B862-3E3C-00BAC47B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9" y="225440"/>
            <a:ext cx="4428981" cy="1441315"/>
          </a:xfrm>
          <a:prstGeom prst="rect">
            <a:avLst/>
          </a:prstGeom>
          <a:ln>
            <a:solidFill>
              <a:srgbClr val="FF6699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92D044-11EF-A839-5581-1C7832F94302}"/>
              </a:ext>
            </a:extLst>
          </p:cNvPr>
          <p:cNvSpPr txBox="1"/>
          <p:nvPr/>
        </p:nvSpPr>
        <p:spPr>
          <a:xfrm>
            <a:off x="5142367" y="281760"/>
            <a:ext cx="4001633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rogramma di supporto infermieristico interattivo basato sul web, </a:t>
            </a:r>
          </a:p>
          <a:p>
            <a:pPr algn="ctr"/>
            <a:r>
              <a:rPr lang="it-IT" sz="1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linea con il modello di promozione della salute, </a:t>
            </a:r>
          </a:p>
          <a:p>
            <a:pPr algn="ctr"/>
            <a:r>
              <a:rPr lang="it-IT" sz="1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sui comportamenti di vita sani </a:t>
            </a:r>
          </a:p>
          <a:p>
            <a:pPr algn="ctr"/>
            <a:r>
              <a:rPr lang="it-IT" sz="1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sull'autoefficacia dei pazienti</a:t>
            </a:r>
          </a:p>
          <a:p>
            <a:pPr algn="ctr"/>
            <a:r>
              <a:rPr lang="it-IT" sz="14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che hanno ripreso peso dopo intervento bariatrico</a:t>
            </a:r>
            <a:endParaRPr lang="it-IT" sz="14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1B30B90-6693-8A67-4A6E-21A04BBEE920}"/>
              </a:ext>
            </a:extLst>
          </p:cNvPr>
          <p:cNvSpPr/>
          <p:nvPr/>
        </p:nvSpPr>
        <p:spPr>
          <a:xfrm>
            <a:off x="143019" y="5703684"/>
            <a:ext cx="8857962" cy="957036"/>
          </a:xfrm>
          <a:prstGeom prst="rect">
            <a:avLst/>
          </a:prstGeom>
          <a:noFill/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31CEAE3-D1C5-A912-6151-489C9B3EE372}"/>
              </a:ext>
            </a:extLst>
          </p:cNvPr>
          <p:cNvSpPr txBox="1"/>
          <p:nvPr/>
        </p:nvSpPr>
        <p:spPr>
          <a:xfrm>
            <a:off x="143019" y="5737389"/>
            <a:ext cx="8857962" cy="9233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garantire la continuità del follow-up post-operatorio del paziente, </a:t>
            </a:r>
          </a:p>
          <a:p>
            <a:pPr algn="ctr"/>
            <a:r>
              <a:rPr lang="it-IT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raccomanda di aumentare l'importanza della consulenza telefonica </a:t>
            </a:r>
          </a:p>
          <a:p>
            <a:pPr algn="ctr"/>
            <a:r>
              <a:rPr lang="it-IT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di stabilire un programma di follow-up basato sul modello di promozione della salute.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230F8944-9556-4761-FCED-42675BC6308C}"/>
              </a:ext>
            </a:extLst>
          </p:cNvPr>
          <p:cNvSpPr/>
          <p:nvPr/>
        </p:nvSpPr>
        <p:spPr>
          <a:xfrm>
            <a:off x="4715019" y="733331"/>
            <a:ext cx="309654" cy="3012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CCA2703D-5A88-72A3-FABC-3DEB3F227771}"/>
              </a:ext>
            </a:extLst>
          </p:cNvPr>
          <p:cNvSpPr/>
          <p:nvPr/>
        </p:nvSpPr>
        <p:spPr>
          <a:xfrm>
            <a:off x="72428" y="2915216"/>
            <a:ext cx="6764775" cy="1258432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01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942180-D51B-309D-815C-614F4FF526E1}"/>
              </a:ext>
            </a:extLst>
          </p:cNvPr>
          <p:cNvSpPr txBox="1"/>
          <p:nvPr/>
        </p:nvSpPr>
        <p:spPr>
          <a:xfrm>
            <a:off x="787651" y="3105834"/>
            <a:ext cx="7463226" cy="2800767"/>
          </a:xfrm>
          <a:prstGeom prst="rect">
            <a:avLst/>
          </a:prstGeom>
          <a:noFill/>
          <a:ln w="28575">
            <a:solidFill>
              <a:srgbClr val="CC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600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Sebbene gli interventi sullo stile di vita siano raccomandati, </a:t>
            </a:r>
          </a:p>
          <a:p>
            <a:pPr algn="ctr"/>
            <a:r>
              <a:rPr lang="it-IT" altLang="it-IT" sz="1600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 difficili da implementare nelle pratiche di assistenza primaria </a:t>
            </a:r>
          </a:p>
          <a:p>
            <a:pPr algn="ctr"/>
            <a:r>
              <a:rPr lang="it-IT" altLang="it-IT" sz="1600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 hanno un'efficacia a lungo termine limitata, </a:t>
            </a:r>
          </a:p>
          <a:p>
            <a:pPr algn="ctr"/>
            <a:r>
              <a:rPr lang="it-IT" altLang="it-IT" sz="1600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principalmente a causa della scarsa aderenza.</a:t>
            </a:r>
          </a:p>
          <a:p>
            <a:pPr algn="ctr"/>
            <a:endParaRPr lang="it-IT" altLang="it-I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 perdita di peso del 5-10%, se sostenuta a lungo termine, </a:t>
            </a:r>
          </a:p>
          <a:p>
            <a:pPr algn="ctr"/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può portare a un miglioramento delle comorbilità correlate all'obesità</a:t>
            </a:r>
          </a:p>
          <a:p>
            <a:pPr algn="ctr"/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farmaci anti-obesità attualmente approvati (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s.c./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hanno prodotto una perdita di peso media del 3–11% a 1 anno</a:t>
            </a:r>
          </a:p>
          <a:p>
            <a:pPr algn="ctr"/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12EBB9-2796-7F22-FE9E-C3E45B59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01" y="166916"/>
            <a:ext cx="7011008" cy="26641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410529-1B1B-454D-7D0F-9E72B507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95" y="5454359"/>
            <a:ext cx="1357811" cy="9044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9F05F8-DBFB-0222-4F6B-D7783DF59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011" y="2109458"/>
            <a:ext cx="1447732" cy="11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60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2381C4-3BFE-C371-7613-B2344F6BE0C4}"/>
              </a:ext>
            </a:extLst>
          </p:cNvPr>
          <p:cNvSpPr txBox="1"/>
          <p:nvPr/>
        </p:nvSpPr>
        <p:spPr>
          <a:xfrm>
            <a:off x="0" y="3429000"/>
            <a:ext cx="5441133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Sono state esaminate le variazioni di peso durante </a:t>
            </a:r>
          </a:p>
          <a:p>
            <a:pPr algn="ctr"/>
            <a:r>
              <a:rPr lang="it-IT" sz="1600" dirty="0"/>
              <a:t>l'assunzione di </a:t>
            </a:r>
            <a:r>
              <a:rPr lang="it-IT" sz="1600" dirty="0" err="1"/>
              <a:t>liraglutide</a:t>
            </a:r>
            <a:r>
              <a:rPr lang="it-IT" sz="1600" dirty="0"/>
              <a:t> 3,0 mg per tutti i pazienti 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In 7,6 ± 7,1 mesi i pazienti hanno perso </a:t>
            </a:r>
          </a:p>
          <a:p>
            <a:pPr algn="ctr"/>
            <a:r>
              <a:rPr lang="it-IT" sz="1600" dirty="0"/>
              <a:t>una quantità di peso statisticamente significativa (-6,3 ± 7,7 kg) </a:t>
            </a:r>
          </a:p>
          <a:p>
            <a:pPr algn="ctr"/>
            <a:r>
              <a:rPr lang="it-IT" sz="1600" dirty="0"/>
              <a:t>indipendentemente dal tipo di intervento, </a:t>
            </a:r>
          </a:p>
          <a:p>
            <a:pPr algn="ctr"/>
            <a:r>
              <a:rPr lang="it-IT" sz="1600" dirty="0"/>
              <a:t>e possono continuare a perdere peso </a:t>
            </a:r>
          </a:p>
          <a:p>
            <a:pPr algn="ctr"/>
            <a:r>
              <a:rPr lang="it-IT" sz="1600" dirty="0"/>
              <a:t>fino a 1 anno nonostante gli effetti collaterali.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La nausea è stato l'effetto collaterale più diffuso, </a:t>
            </a:r>
          </a:p>
          <a:p>
            <a:pPr algn="ctr"/>
            <a:r>
              <a:rPr lang="it-IT" sz="1600" dirty="0"/>
              <a:t>segnalato dal 29,1% dei pazienti. </a:t>
            </a:r>
          </a:p>
          <a:p>
            <a:endParaRPr lang="it-IT" sz="1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B28B0F-BEC7-CE52-7440-18C12088A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80" y="805133"/>
            <a:ext cx="6317521" cy="2319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9F8D1C-6A67-7D88-0FF5-381EB0CE3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479" y="2964207"/>
            <a:ext cx="3435499" cy="2840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2F299D-AF76-8E1E-5A7B-26733A638074}"/>
              </a:ext>
            </a:extLst>
          </p:cNvPr>
          <p:cNvSpPr txBox="1"/>
          <p:nvPr/>
        </p:nvSpPr>
        <p:spPr>
          <a:xfrm>
            <a:off x="239017" y="132060"/>
            <a:ext cx="618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Terapia farmacologica: </a:t>
            </a:r>
            <a:r>
              <a:rPr lang="it-IT" sz="2400" b="1" dirty="0" err="1">
                <a:solidFill>
                  <a:srgbClr val="FF0000"/>
                </a:solidFill>
              </a:rPr>
              <a:t>liraglutide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2DDF34-B816-6ADC-73E1-5FECCBBBB607}"/>
              </a:ext>
            </a:extLst>
          </p:cNvPr>
          <p:cNvSpPr txBox="1"/>
          <p:nvPr/>
        </p:nvSpPr>
        <p:spPr>
          <a:xfrm>
            <a:off x="6422534" y="1227948"/>
            <a:ext cx="27214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117 pz sottoposti </a:t>
            </a:r>
          </a:p>
          <a:p>
            <a:pPr algn="ctr"/>
            <a:r>
              <a:rPr lang="it-IT" sz="1600" dirty="0"/>
              <a:t>a chirurgia bariatrica</a:t>
            </a:r>
          </a:p>
          <a:p>
            <a:pPr algn="ctr"/>
            <a:r>
              <a:rPr lang="it-IT" sz="1600" dirty="0"/>
              <a:t>(45,3% BPG,</a:t>
            </a:r>
          </a:p>
          <a:p>
            <a:pPr algn="ctr"/>
            <a:r>
              <a:rPr lang="it-IT" sz="1600" dirty="0"/>
              <a:t> 42,7% bendaggio gastrico)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57E610D-DB48-82FB-3CD0-06D5D0BF1E1A}"/>
              </a:ext>
            </a:extLst>
          </p:cNvPr>
          <p:cNvSpPr/>
          <p:nvPr/>
        </p:nvSpPr>
        <p:spPr>
          <a:xfrm>
            <a:off x="6537068" y="950614"/>
            <a:ext cx="2480183" cy="18921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CF352AA-6ED7-4174-0565-D15F0F01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283" y="5708699"/>
            <a:ext cx="1017241" cy="101724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C9506A2-B0E1-C6DD-53E4-2C2F83BFD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20" y="6052867"/>
            <a:ext cx="966162" cy="6429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347D547-1EF9-9BAC-D31B-3FDD50740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882" y="5840757"/>
            <a:ext cx="1017242" cy="10172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0AC954-6661-CDE6-DB20-22281EA95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754" y="5877814"/>
            <a:ext cx="933497" cy="9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C23857-843F-CAD2-890A-4C1ECF1745E2}"/>
              </a:ext>
            </a:extLst>
          </p:cNvPr>
          <p:cNvSpPr txBox="1"/>
          <p:nvPr/>
        </p:nvSpPr>
        <p:spPr>
          <a:xfrm>
            <a:off x="190122" y="203857"/>
            <a:ext cx="630121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Efficacy of the Glucagon-Like Peptide-1 Receptor Agonists Liraglutide and </a:t>
            </a:r>
            <a:r>
              <a:rPr lang="en-US" b="1" dirty="0" err="1"/>
              <a:t>Semaglutide</a:t>
            </a:r>
            <a:r>
              <a:rPr lang="en-US" b="1" dirty="0"/>
              <a:t> for the Treatment of Weight Regain After Bariatric surgery: a Retrospective Observational Study</a:t>
            </a:r>
          </a:p>
          <a:p>
            <a:r>
              <a:rPr lang="en-US" b="1" dirty="0"/>
              <a:t>Original Contributions</a:t>
            </a:r>
          </a:p>
          <a:p>
            <a:r>
              <a:rPr lang="en-US" sz="1400" dirty="0"/>
              <a:t>Published: 11 February 2023</a:t>
            </a:r>
          </a:p>
          <a:p>
            <a:r>
              <a:rPr lang="en-US" sz="1400" dirty="0"/>
              <a:t>Volume 33, pages 1017–1025, (2023)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581F54-BE21-7B98-53D5-F0B4736167BA}"/>
              </a:ext>
            </a:extLst>
          </p:cNvPr>
          <p:cNvSpPr txBox="1"/>
          <p:nvPr/>
        </p:nvSpPr>
        <p:spPr>
          <a:xfrm>
            <a:off x="36214" y="1865851"/>
            <a:ext cx="9071571" cy="58477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Nei pazienti che hanno ripreso peso dopo un intervento di chirurgia bariatrica, </a:t>
            </a:r>
          </a:p>
          <a:p>
            <a:pPr algn="ctr"/>
            <a:r>
              <a:rPr lang="it-IT" sz="1600" dirty="0"/>
              <a:t>2/3 del peso ripreso possono essere persi in sicurezza con GLP1-RA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9EE00E-4FC9-DA1C-A5B8-BB6496AD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94" y="2481404"/>
            <a:ext cx="6303810" cy="13778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7612D8-61E5-E855-7FC6-382D20DEB13F}"/>
              </a:ext>
            </a:extLst>
          </p:cNvPr>
          <p:cNvSpPr txBox="1"/>
          <p:nvPr/>
        </p:nvSpPr>
        <p:spPr>
          <a:xfrm>
            <a:off x="-1" y="3825519"/>
            <a:ext cx="9144000" cy="646331"/>
          </a:xfrm>
          <a:prstGeom prst="rect">
            <a:avLst/>
          </a:prstGeom>
          <a:solidFill>
            <a:srgbClr val="EEEAF2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La terapia con GLP1-RA, in particolare </a:t>
            </a:r>
            <a:r>
              <a:rPr lang="it-IT" dirty="0" err="1"/>
              <a:t>liraglutide</a:t>
            </a:r>
            <a:r>
              <a:rPr lang="it-IT" dirty="0"/>
              <a:t> (1,8-3 mg), </a:t>
            </a:r>
          </a:p>
          <a:p>
            <a:pPr algn="ctr"/>
            <a:r>
              <a:rPr lang="it-IT" dirty="0"/>
              <a:t>ha ridotto significativamente il BMI medio e la percentuale di peso corporeo a 6 mesi.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AEC87A2-044E-3AAE-AD0C-D62424C5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869" y="4521266"/>
            <a:ext cx="6493130" cy="162352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73E40D-9F5E-5238-9861-891278B00697}"/>
              </a:ext>
            </a:extLst>
          </p:cNvPr>
          <p:cNvSpPr txBox="1"/>
          <p:nvPr/>
        </p:nvSpPr>
        <p:spPr>
          <a:xfrm>
            <a:off x="0" y="6124009"/>
            <a:ext cx="9180214" cy="646331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Gli inibitori del GLP-1 sono efficaci e sicuri per il trattamento </a:t>
            </a:r>
          </a:p>
          <a:p>
            <a:pPr algn="ctr"/>
            <a:r>
              <a:rPr lang="it-IT" dirty="0"/>
              <a:t>d</a:t>
            </a:r>
            <a:r>
              <a:rPr lang="it-IT" sz="1800" dirty="0"/>
              <a:t>el WR dopo chirurgia bariatrica.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7AC4887-C265-F44D-16EA-FB88EE0FB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337" y="277380"/>
            <a:ext cx="2594448" cy="13936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D661B95-1E13-6551-B625-9559CD51F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620722"/>
            <a:ext cx="2650870" cy="13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9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5D74D1-2DA2-6BAB-F4D1-9CF69374128C}"/>
              </a:ext>
            </a:extLst>
          </p:cNvPr>
          <p:cNvSpPr txBox="1"/>
          <p:nvPr/>
        </p:nvSpPr>
        <p:spPr>
          <a:xfrm>
            <a:off x="2562131" y="127731"/>
            <a:ext cx="6231047" cy="17272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/>
              <a:t>Review</a:t>
            </a:r>
          </a:p>
          <a:p>
            <a:r>
              <a:rPr lang="it-IT" b="1" dirty="0"/>
              <a:t>Management of Weight </a:t>
            </a:r>
            <a:r>
              <a:rPr lang="it-IT" b="1" dirty="0" err="1"/>
              <a:t>Regain</a:t>
            </a:r>
            <a:r>
              <a:rPr lang="it-IT" b="1" dirty="0"/>
              <a:t> Following </a:t>
            </a:r>
            <a:r>
              <a:rPr lang="it-IT" b="1" dirty="0" err="1"/>
              <a:t>Bariatric</a:t>
            </a:r>
            <a:r>
              <a:rPr lang="it-IT" b="1" dirty="0"/>
              <a:t> Surgery: </a:t>
            </a:r>
            <a:r>
              <a:rPr lang="it-IT" b="1" dirty="0" err="1"/>
              <a:t>Behavioral</a:t>
            </a:r>
            <a:r>
              <a:rPr lang="it-IT" b="1" dirty="0"/>
              <a:t> </a:t>
            </a:r>
            <a:r>
              <a:rPr lang="it-IT" b="1" dirty="0" err="1"/>
              <a:t>Intervention</a:t>
            </a:r>
            <a:r>
              <a:rPr lang="it-IT" b="1" dirty="0"/>
              <a:t> and </a:t>
            </a:r>
            <a:r>
              <a:rPr lang="it-IT" b="1" dirty="0" err="1"/>
              <a:t>Pharmacotherapy</a:t>
            </a:r>
            <a:endParaRPr lang="it-IT" b="1" dirty="0"/>
          </a:p>
          <a:p>
            <a:r>
              <a:rPr lang="it-IT" sz="1400" dirty="0"/>
              <a:t>Sarah R. </a:t>
            </a:r>
            <a:r>
              <a:rPr lang="it-IT" sz="1400" dirty="0" err="1"/>
              <a:t>Barenbaum,Alice</a:t>
            </a:r>
            <a:r>
              <a:rPr lang="it-IT" sz="1400" dirty="0"/>
              <a:t> S. </a:t>
            </a:r>
            <a:r>
              <a:rPr lang="it-IT" sz="1400" dirty="0" err="1"/>
              <a:t>Zhao,Katherine</a:t>
            </a:r>
            <a:r>
              <a:rPr lang="it-IT" sz="1400" dirty="0"/>
              <a:t> H. </a:t>
            </a:r>
            <a:r>
              <a:rPr lang="it-IT" sz="1400" dirty="0" err="1"/>
              <a:t>Saunders,Louis</a:t>
            </a:r>
            <a:r>
              <a:rPr lang="it-IT" sz="1400" dirty="0"/>
              <a:t> J. Aronne &amp;</a:t>
            </a:r>
            <a:r>
              <a:rPr lang="it-IT" sz="1400" dirty="0" err="1"/>
              <a:t>Alpana</a:t>
            </a:r>
            <a:r>
              <a:rPr lang="it-IT" sz="1400" dirty="0"/>
              <a:t> P. </a:t>
            </a:r>
            <a:r>
              <a:rPr lang="it-IT" sz="1400" dirty="0" err="1"/>
              <a:t>Shukla</a:t>
            </a:r>
            <a:endParaRPr lang="it-IT" sz="1400" dirty="0"/>
          </a:p>
          <a:p>
            <a:r>
              <a:rPr lang="it-IT" sz="1400" dirty="0"/>
              <a:t>Pages 405-414 | </a:t>
            </a:r>
            <a:r>
              <a:rPr lang="it-IT" sz="1400" dirty="0" err="1"/>
              <a:t>Received</a:t>
            </a:r>
            <a:r>
              <a:rPr lang="it-IT" sz="1400" dirty="0"/>
              <a:t> 15 </a:t>
            </a:r>
            <a:r>
              <a:rPr lang="it-IT" sz="1400" dirty="0" err="1"/>
              <a:t>Oct</a:t>
            </a:r>
            <a:r>
              <a:rPr lang="it-IT" sz="1400" dirty="0"/>
              <a:t> 2021, </a:t>
            </a:r>
            <a:r>
              <a:rPr lang="it-IT" sz="1400" dirty="0" err="1"/>
              <a:t>Accepted</a:t>
            </a:r>
            <a:r>
              <a:rPr lang="it-IT" sz="1400" dirty="0"/>
              <a:t> 12 Jul 2022, </a:t>
            </a:r>
            <a:r>
              <a:rPr lang="it-IT" sz="1400" dirty="0" err="1"/>
              <a:t>Published</a:t>
            </a:r>
            <a:r>
              <a:rPr lang="it-IT" sz="1400" dirty="0"/>
              <a:t> online: 31 Jul 2022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F239C77-122D-E028-A175-D3FBCA8E6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66" y="127731"/>
            <a:ext cx="1846907" cy="21107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4B0047-E58D-F5FE-FF20-53142991B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403" y="4567062"/>
            <a:ext cx="2290938" cy="22909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B47A7F-C3FA-B669-0254-7E296BB1E8DE}"/>
              </a:ext>
            </a:extLst>
          </p:cNvPr>
          <p:cNvSpPr txBox="1"/>
          <p:nvPr/>
        </p:nvSpPr>
        <p:spPr>
          <a:xfrm>
            <a:off x="0" y="1990370"/>
            <a:ext cx="9143999" cy="33855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La chirurgia bariatrica è un'opzione efficace per il trattamento dell'obesità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FCEFFC-1BA2-CB0C-6C8D-82F305CD82A8}"/>
              </a:ext>
            </a:extLst>
          </p:cNvPr>
          <p:cNvSpPr txBox="1"/>
          <p:nvPr/>
        </p:nvSpPr>
        <p:spPr>
          <a:xfrm>
            <a:off x="0" y="2515155"/>
            <a:ext cx="9143999" cy="338554"/>
          </a:xfrm>
          <a:prstGeom prst="rect">
            <a:avLst/>
          </a:prstGeom>
          <a:solidFill>
            <a:srgbClr val="FF75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Il recupero di peso dopo la chirurgia bariatrica è comune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FDA970-A7DC-56A2-350A-441F607A884B}"/>
              </a:ext>
            </a:extLst>
          </p:cNvPr>
          <p:cNvSpPr txBox="1"/>
          <p:nvPr/>
        </p:nvSpPr>
        <p:spPr>
          <a:xfrm>
            <a:off x="1" y="4054362"/>
            <a:ext cx="9144000" cy="33855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I pazienti che recuperano peso devono avviare interventi comportamentali, psicoterapeutici o farmacologici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F27AC7-18D7-BA29-4BFE-F19AE0F043A4}"/>
              </a:ext>
            </a:extLst>
          </p:cNvPr>
          <p:cNvSpPr txBox="1"/>
          <p:nvPr/>
        </p:nvSpPr>
        <p:spPr>
          <a:xfrm>
            <a:off x="11315" y="4597162"/>
            <a:ext cx="6795037" cy="338554"/>
          </a:xfrm>
          <a:prstGeom prst="rect">
            <a:avLst/>
          </a:prstGeom>
          <a:solidFill>
            <a:srgbClr val="00FF99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La telemedicina migliora l'accesso alle cure per i pazienti operati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1E6E99E-6B6C-7A65-E2A8-808BF4D55834}"/>
              </a:ext>
            </a:extLst>
          </p:cNvPr>
          <p:cNvSpPr txBox="1"/>
          <p:nvPr/>
        </p:nvSpPr>
        <p:spPr>
          <a:xfrm>
            <a:off x="11315" y="5146609"/>
            <a:ext cx="6772404" cy="584775"/>
          </a:xfrm>
          <a:prstGeom prst="rect">
            <a:avLst/>
          </a:prstGeom>
          <a:solidFill>
            <a:srgbClr val="EEEAF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La terapia cognitivo comportamentale post-procedura </a:t>
            </a:r>
          </a:p>
          <a:p>
            <a:pPr algn="ctr"/>
            <a:r>
              <a:rPr lang="it-IT" sz="1600" dirty="0"/>
              <a:t>e i gruppi di supporto sono interventi efficaci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3CB166A-3D6F-F18F-E2C7-D0B9A4C3D787}"/>
              </a:ext>
            </a:extLst>
          </p:cNvPr>
          <p:cNvSpPr txBox="1"/>
          <p:nvPr/>
        </p:nvSpPr>
        <p:spPr>
          <a:xfrm>
            <a:off x="0" y="5942277"/>
            <a:ext cx="6772404" cy="58477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La farmacoterapia è un utile complemento agli interventi comportamentali </a:t>
            </a:r>
          </a:p>
          <a:p>
            <a:pPr algn="ctr"/>
            <a:r>
              <a:rPr lang="it-IT" sz="1600" dirty="0"/>
              <a:t>nei pazienti post-operatori e può migliorare i risultati della perdita di peso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9AE533-0D96-1CCC-EB70-C709ACAF6A7B}"/>
              </a:ext>
            </a:extLst>
          </p:cNvPr>
          <p:cNvSpPr txBox="1"/>
          <p:nvPr/>
        </p:nvSpPr>
        <p:spPr>
          <a:xfrm>
            <a:off x="35390" y="3570168"/>
            <a:ext cx="9108609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222222"/>
                </a:solidFill>
              </a:rPr>
              <a:t>E</a:t>
            </a:r>
            <a:r>
              <a:rPr lang="it-IT" sz="1600" b="0" i="0" dirty="0">
                <a:solidFill>
                  <a:srgbClr val="222222"/>
                </a:solidFill>
                <a:effectLst/>
              </a:rPr>
              <a:t>sistenza una memoria dell'obesità delle cellule infiammatorie del tessuto adiposo</a:t>
            </a:r>
            <a:r>
              <a:rPr lang="it-IT" sz="1600" dirty="0">
                <a:solidFill>
                  <a:srgbClr val="222222"/>
                </a:solidFill>
              </a:rPr>
              <a:t> </a:t>
            </a:r>
            <a:endParaRPr lang="it-IT" sz="16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95CBC1E-DA78-E46E-96BE-9DCD5AE29224}"/>
              </a:ext>
            </a:extLst>
          </p:cNvPr>
          <p:cNvSpPr txBox="1"/>
          <p:nvPr/>
        </p:nvSpPr>
        <p:spPr>
          <a:xfrm>
            <a:off x="11315" y="3024184"/>
            <a:ext cx="9143998" cy="338554"/>
          </a:xfrm>
          <a:prstGeom prst="rect">
            <a:avLst/>
          </a:prstGeom>
          <a:solidFill>
            <a:srgbClr val="FFDDDD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0" i="0" dirty="0">
                <a:solidFill>
                  <a:srgbClr val="222222"/>
                </a:solidFill>
                <a:effectLst/>
              </a:rPr>
              <a:t>I cambiamenti metabolici potrebbero avere un ruolo nel recupero </a:t>
            </a:r>
            <a:r>
              <a:rPr lang="it-IT" sz="1600" dirty="0">
                <a:solidFill>
                  <a:srgbClr val="222222"/>
                </a:solidFill>
              </a:rPr>
              <a:t>ponderale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23714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422B9FC-0949-5AA4-B617-8FCDDF02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4" y="2155628"/>
            <a:ext cx="4339062" cy="267483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B6A7C77-A8FE-160F-C186-F6BAC424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17" y="614020"/>
            <a:ext cx="3406163" cy="8515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629F096-7452-DBC5-57FC-F50B8DFA4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197" y="197617"/>
            <a:ext cx="3678967" cy="16843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5AC3258-1C7F-FADE-4DE6-1797CFB2F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36018"/>
            <a:ext cx="4572000" cy="2665783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7FFEC937-58EC-8169-51C3-C6CE2E1253B9}"/>
              </a:ext>
            </a:extLst>
          </p:cNvPr>
          <p:cNvSpPr/>
          <p:nvPr/>
        </p:nvSpPr>
        <p:spPr>
          <a:xfrm>
            <a:off x="4490466" y="3127547"/>
            <a:ext cx="520574" cy="3621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A966239-DE8D-95B1-F592-5AE15AC1093C}"/>
              </a:ext>
            </a:extLst>
          </p:cNvPr>
          <p:cNvSpPr/>
          <p:nvPr/>
        </p:nvSpPr>
        <p:spPr>
          <a:xfrm>
            <a:off x="0" y="1719616"/>
            <a:ext cx="9144002" cy="37571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ysClr val="windowText" lastClr="0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C3E029-1EBB-2A1E-855B-FE33C2EE5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479" y="2409844"/>
            <a:ext cx="647866" cy="838512"/>
          </a:xfrm>
          <a:prstGeom prst="rect">
            <a:avLst/>
          </a:prstGeom>
        </p:spPr>
      </p:pic>
      <p:sp>
        <p:nvSpPr>
          <p:cNvPr id="7" name="Freccia circolare in giù 6">
            <a:extLst>
              <a:ext uri="{FF2B5EF4-FFF2-40B4-BE49-F238E27FC236}">
                <a16:creationId xmlns:a16="http://schemas.microsoft.com/office/drawing/2014/main" id="{A431B689-4697-148F-C45C-E142FAEF8C00}"/>
              </a:ext>
            </a:extLst>
          </p:cNvPr>
          <p:cNvSpPr/>
          <p:nvPr/>
        </p:nvSpPr>
        <p:spPr>
          <a:xfrm>
            <a:off x="1342479" y="3346322"/>
            <a:ext cx="613069" cy="14672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0E8C23E-A38D-6ACC-49EC-CE370280D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658" y="2442564"/>
            <a:ext cx="520574" cy="593213"/>
          </a:xfrm>
          <a:prstGeom prst="rect">
            <a:avLst/>
          </a:prstGeom>
        </p:spPr>
      </p:pic>
      <p:sp>
        <p:nvSpPr>
          <p:cNvPr id="14" name="Rettangolo con angoli in alto ritagliati 13">
            <a:extLst>
              <a:ext uri="{FF2B5EF4-FFF2-40B4-BE49-F238E27FC236}">
                <a16:creationId xmlns:a16="http://schemas.microsoft.com/office/drawing/2014/main" id="{E573E8F0-8321-FFB9-D69E-D4284681F47F}"/>
              </a:ext>
            </a:extLst>
          </p:cNvPr>
          <p:cNvSpPr/>
          <p:nvPr/>
        </p:nvSpPr>
        <p:spPr>
          <a:xfrm>
            <a:off x="7289086" y="2954141"/>
            <a:ext cx="335718" cy="163271"/>
          </a:xfrm>
          <a:prstGeom prst="snip2Same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908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938A676-0F56-709F-A736-8D1AA831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411"/>
            <a:ext cx="1819747" cy="278974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92DC32C-38F4-A747-2362-E05196B4137C}"/>
              </a:ext>
            </a:extLst>
          </p:cNvPr>
          <p:cNvSpPr/>
          <p:nvPr/>
        </p:nvSpPr>
        <p:spPr>
          <a:xfrm>
            <a:off x="1301949" y="3442344"/>
            <a:ext cx="7537012" cy="1530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0" i="0" dirty="0">
                <a:solidFill>
                  <a:srgbClr val="1B1B1B"/>
                </a:solidFill>
                <a:effectLst/>
              </a:rPr>
              <a:t>Studi a lungo termine hanno dimostrato che </a:t>
            </a:r>
          </a:p>
          <a:p>
            <a:pPr algn="ctr"/>
            <a:r>
              <a:rPr lang="it-IT" b="1" i="0" dirty="0">
                <a:solidFill>
                  <a:srgbClr val="1B1B1B"/>
                </a:solidFill>
                <a:effectLst/>
              </a:rPr>
              <a:t>il 15-20% dei pazienti necessita di revisione chirurgica </a:t>
            </a:r>
          </a:p>
          <a:p>
            <a:pPr algn="ctr"/>
            <a:r>
              <a:rPr lang="it-IT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a causa di una perdita di peso insufficiente, </a:t>
            </a:r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di</a:t>
            </a:r>
            <a:r>
              <a:rPr lang="it-IT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un incremento ponderale e complicazioni chirurgiche.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0D55B1-9E88-644F-BF81-1BA285211FAC}"/>
              </a:ext>
            </a:extLst>
          </p:cNvPr>
          <p:cNvSpPr txBox="1"/>
          <p:nvPr/>
        </p:nvSpPr>
        <p:spPr>
          <a:xfrm>
            <a:off x="389299" y="363978"/>
            <a:ext cx="8449662" cy="20313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dirty="0">
              <a:solidFill>
                <a:srgbClr val="1B1B1B"/>
              </a:solidFill>
            </a:endParaRPr>
          </a:p>
          <a:p>
            <a:pPr algn="ctr"/>
            <a:r>
              <a:rPr lang="it-IT" b="0" i="0" dirty="0">
                <a:solidFill>
                  <a:srgbClr val="1B1B1B"/>
                </a:solidFill>
                <a:effectLst/>
              </a:rPr>
              <a:t>La chirurgia metabolica/bariatrica </a:t>
            </a:r>
          </a:p>
          <a:p>
            <a:pPr algn="ctr"/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è l'intervento terapeutico più efficace </a:t>
            </a:r>
            <a:r>
              <a:rPr lang="it-IT" b="1" i="0" dirty="0">
                <a:solidFill>
                  <a:schemeClr val="accent4">
                    <a:lumMod val="75000"/>
                  </a:schemeClr>
                </a:solidFill>
                <a:effectLst/>
              </a:rPr>
              <a:t>a lungo termine </a:t>
            </a:r>
          </a:p>
          <a:p>
            <a:pPr algn="ctr"/>
            <a:r>
              <a:rPr lang="it-IT" b="1" i="0" dirty="0">
                <a:solidFill>
                  <a:schemeClr val="accent4">
                    <a:lumMod val="75000"/>
                  </a:schemeClr>
                </a:solidFill>
                <a:effectLst/>
              </a:rPr>
              <a:t>per ottenere la perdita di peso </a:t>
            </a:r>
          </a:p>
          <a:p>
            <a:pPr algn="ctr"/>
            <a:r>
              <a:rPr lang="it-IT" b="0" i="0" dirty="0">
                <a:solidFill>
                  <a:srgbClr val="1B1B1B"/>
                </a:solidFill>
                <a:effectLst/>
              </a:rPr>
              <a:t>e il miglioramento e/o risoluzione delle condizioni mediche</a:t>
            </a:r>
          </a:p>
          <a:p>
            <a:pPr algn="ctr"/>
            <a:r>
              <a:rPr lang="it-IT" b="0" i="0" dirty="0">
                <a:solidFill>
                  <a:srgbClr val="1B1B1B"/>
                </a:solidFill>
                <a:effectLst/>
              </a:rPr>
              <a:t>correlate all'obesità </a:t>
            </a:r>
          </a:p>
          <a:p>
            <a:pPr algn="ctr"/>
            <a:endParaRPr lang="it-IT" b="0" i="0" dirty="0">
              <a:solidFill>
                <a:srgbClr val="1B1B1B"/>
              </a:solidFill>
              <a:effectLst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E6F17A-A7D5-2C5D-02B1-82EC0ECFC81A}"/>
              </a:ext>
            </a:extLst>
          </p:cNvPr>
          <p:cNvSpPr/>
          <p:nvPr/>
        </p:nvSpPr>
        <p:spPr>
          <a:xfrm>
            <a:off x="1431489" y="506680"/>
            <a:ext cx="6446067" cy="16997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075BE8-1526-1C88-F0C5-DC0E01A9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73" y="303494"/>
            <a:ext cx="1013988" cy="919464"/>
          </a:xfrm>
          <a:prstGeom prst="rect">
            <a:avLst/>
          </a:prstGeom>
        </p:spPr>
      </p:pic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DD48AB68-BAF4-432C-C256-964C5D0868F6}"/>
              </a:ext>
            </a:extLst>
          </p:cNvPr>
          <p:cNvSpPr/>
          <p:nvPr/>
        </p:nvSpPr>
        <p:spPr>
          <a:xfrm>
            <a:off x="4671588" y="2266044"/>
            <a:ext cx="340895" cy="405350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2B3EED-800A-5D37-EE1F-C20DB2DEC19D}"/>
              </a:ext>
            </a:extLst>
          </p:cNvPr>
          <p:cNvSpPr txBox="1"/>
          <p:nvPr/>
        </p:nvSpPr>
        <p:spPr>
          <a:xfrm>
            <a:off x="1320057" y="2699169"/>
            <a:ext cx="7537012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50% dei pazienti recupera peso dopo 2 anni</a:t>
            </a:r>
          </a:p>
          <a:p>
            <a:pPr algn="ctr"/>
            <a:r>
              <a:rPr lang="it-IT" dirty="0"/>
              <a:t>Il recupero medio è dell'8% dopo aver raggiunto il punto più basso.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3E90347-27FB-B0CA-7E71-3927C5C70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335" y="1379640"/>
            <a:ext cx="1319366" cy="124020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C6006C3-80A4-4329-0600-4534767A2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057" y="5108362"/>
            <a:ext cx="2802301" cy="1719993"/>
          </a:xfrm>
          <a:prstGeom prst="rect">
            <a:avLst/>
          </a:prstGeom>
          <a:ln w="28575">
            <a:solidFill>
              <a:srgbClr val="00FF99"/>
            </a:solidFill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011DC67-DE7E-4D24-075E-E09156A31323}"/>
              </a:ext>
            </a:extLst>
          </p:cNvPr>
          <p:cNvSpPr txBox="1"/>
          <p:nvPr/>
        </p:nvSpPr>
        <p:spPr>
          <a:xfrm>
            <a:off x="4318503" y="5076237"/>
            <a:ext cx="4520458" cy="1754326"/>
          </a:xfrm>
          <a:prstGeom prst="rect">
            <a:avLst/>
          </a:prstGeom>
          <a:solidFill>
            <a:srgbClr val="CCFFCC"/>
          </a:solidFill>
          <a:ln w="28575">
            <a:solidFill>
              <a:srgbClr val="00FF99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sz="1800" dirty="0"/>
          </a:p>
          <a:p>
            <a:pPr algn="ctr"/>
            <a:r>
              <a:rPr lang="it-IT" sz="1800" dirty="0"/>
              <a:t>L’intervento non garantisce </a:t>
            </a:r>
          </a:p>
          <a:p>
            <a:pPr algn="ctr"/>
            <a:r>
              <a:rPr lang="it-IT" sz="1800" dirty="0"/>
              <a:t>una perdita di peso sostenibile a lungo termine senza continue modifiche </a:t>
            </a:r>
          </a:p>
          <a:p>
            <a:pPr algn="ctr"/>
            <a:r>
              <a:rPr lang="it-IT" sz="1800" dirty="0"/>
              <a:t>dello stile di vita e trattamenti dietetici.</a:t>
            </a:r>
          </a:p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B5CBCB-E597-F11B-D704-D59D71751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522" y="4801094"/>
            <a:ext cx="40237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2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metto: ovale 15">
            <a:extLst>
              <a:ext uri="{FF2B5EF4-FFF2-40B4-BE49-F238E27FC236}">
                <a16:creationId xmlns:a16="http://schemas.microsoft.com/office/drawing/2014/main" id="{6017841E-BC86-11C9-6880-D5498984E1F2}"/>
              </a:ext>
            </a:extLst>
          </p:cNvPr>
          <p:cNvSpPr/>
          <p:nvPr/>
        </p:nvSpPr>
        <p:spPr>
          <a:xfrm>
            <a:off x="3228312" y="2567042"/>
            <a:ext cx="1502876" cy="1052899"/>
          </a:xfrm>
          <a:prstGeom prst="wedgeEllipseCallout">
            <a:avLst>
              <a:gd name="adj1" fmla="val -8785"/>
              <a:gd name="adj2" fmla="val 71959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Chi fa cosa?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38C31C-C7D2-E0C3-5340-E61D2FDA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65" y="-12093"/>
            <a:ext cx="6246137" cy="2342301"/>
          </a:xfrm>
          <a:prstGeom prst="rect">
            <a:avLst/>
          </a:prstGeom>
        </p:spPr>
      </p:pic>
      <p:sp>
        <p:nvSpPr>
          <p:cNvPr id="15" name="Fumetto: ovale 14">
            <a:extLst>
              <a:ext uri="{FF2B5EF4-FFF2-40B4-BE49-F238E27FC236}">
                <a16:creationId xmlns:a16="http://schemas.microsoft.com/office/drawing/2014/main" id="{BDF099F8-76EC-933E-D9AD-F7C2546FFB28}"/>
              </a:ext>
            </a:extLst>
          </p:cNvPr>
          <p:cNvSpPr/>
          <p:nvPr/>
        </p:nvSpPr>
        <p:spPr>
          <a:xfrm>
            <a:off x="-76200" y="1788685"/>
            <a:ext cx="2471596" cy="1947001"/>
          </a:xfrm>
          <a:prstGeom prst="wedgeEllipseCallout">
            <a:avLst>
              <a:gd name="adj1" fmla="val -40009"/>
              <a:gd name="adj2" fmla="val 131467"/>
            </a:avLst>
          </a:prstGeom>
          <a:solidFill>
            <a:srgbClr val="FF99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Quando si parla di fallimento?</a:t>
            </a:r>
          </a:p>
        </p:txBody>
      </p:sp>
      <p:sp>
        <p:nvSpPr>
          <p:cNvPr id="14" name="Fumetto: ovale 13">
            <a:extLst>
              <a:ext uri="{FF2B5EF4-FFF2-40B4-BE49-F238E27FC236}">
                <a16:creationId xmlns:a16="http://schemas.microsoft.com/office/drawing/2014/main" id="{AB1A93BF-A0D1-E3B5-6C52-3E522AAEC1D8}"/>
              </a:ext>
            </a:extLst>
          </p:cNvPr>
          <p:cNvSpPr/>
          <p:nvPr/>
        </p:nvSpPr>
        <p:spPr>
          <a:xfrm>
            <a:off x="6826313" y="1991762"/>
            <a:ext cx="2227152" cy="2055643"/>
          </a:xfrm>
          <a:prstGeom prst="wedgeEllipseCallout">
            <a:avLst>
              <a:gd name="adj1" fmla="val -21240"/>
              <a:gd name="adj2" fmla="val 111387"/>
            </a:avLst>
          </a:prstGeom>
          <a:solidFill>
            <a:srgbClr val="C9E7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Quando si parla di weight </a:t>
            </a:r>
            <a:r>
              <a:rPr lang="it-IT" dirty="0" err="1">
                <a:solidFill>
                  <a:schemeClr val="tx1"/>
                </a:solidFill>
              </a:rPr>
              <a:t>regain</a:t>
            </a:r>
            <a:r>
              <a:rPr lang="it-IT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Fumetto: ovale 12">
            <a:extLst>
              <a:ext uri="{FF2B5EF4-FFF2-40B4-BE49-F238E27FC236}">
                <a16:creationId xmlns:a16="http://schemas.microsoft.com/office/drawing/2014/main" id="{FBC5B3B2-1D9E-12D6-AA70-3FB69004F3B2}"/>
              </a:ext>
            </a:extLst>
          </p:cNvPr>
          <p:cNvSpPr/>
          <p:nvPr/>
        </p:nvSpPr>
        <p:spPr>
          <a:xfrm>
            <a:off x="4238531" y="2678128"/>
            <a:ext cx="2924269" cy="1655086"/>
          </a:xfrm>
          <a:prstGeom prst="wedgeEllipseCallout">
            <a:avLst>
              <a:gd name="adj1" fmla="val -14331"/>
              <a:gd name="adj2" fmla="val 10783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Che aspettative ha il paziente?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4F4823F-94C3-F93C-37EC-0FF47645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342" y="5319922"/>
            <a:ext cx="4852657" cy="1560711"/>
          </a:xfrm>
          <a:prstGeom prst="rect">
            <a:avLst/>
          </a:prstGeom>
        </p:spPr>
      </p:pic>
      <p:sp>
        <p:nvSpPr>
          <p:cNvPr id="12" name="Fumetto: ovale 11">
            <a:extLst>
              <a:ext uri="{FF2B5EF4-FFF2-40B4-BE49-F238E27FC236}">
                <a16:creationId xmlns:a16="http://schemas.microsoft.com/office/drawing/2014/main" id="{013A3655-CAFB-1CA8-3D9B-D738A966A562}"/>
              </a:ext>
            </a:extLst>
          </p:cNvPr>
          <p:cNvSpPr/>
          <p:nvPr/>
        </p:nvSpPr>
        <p:spPr>
          <a:xfrm>
            <a:off x="7277480" y="3665342"/>
            <a:ext cx="1775985" cy="1560711"/>
          </a:xfrm>
          <a:prstGeom prst="wedgeEllipseCallout">
            <a:avLst>
              <a:gd name="adj1" fmla="val -14550"/>
              <a:gd name="adj2" fmla="val 74125"/>
            </a:avLst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Cosa si può fare?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4CD5007-09D3-652C-FA92-D500D7180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305595"/>
            <a:ext cx="4291342" cy="1557642"/>
          </a:xfrm>
          <a:prstGeom prst="rect">
            <a:avLst/>
          </a:prstGeom>
        </p:spPr>
      </p:pic>
      <p:sp>
        <p:nvSpPr>
          <p:cNvPr id="11" name="Fumetto: ovale 10">
            <a:extLst>
              <a:ext uri="{FF2B5EF4-FFF2-40B4-BE49-F238E27FC236}">
                <a16:creationId xmlns:a16="http://schemas.microsoft.com/office/drawing/2014/main" id="{D8D43BA3-F7ED-954F-8728-C89E9CD4364E}"/>
              </a:ext>
            </a:extLst>
          </p:cNvPr>
          <p:cNvSpPr/>
          <p:nvPr/>
        </p:nvSpPr>
        <p:spPr>
          <a:xfrm>
            <a:off x="852535" y="2936838"/>
            <a:ext cx="2859386" cy="1463146"/>
          </a:xfrm>
          <a:prstGeom prst="wedgeEllipseCallout">
            <a:avLst>
              <a:gd name="adj1" fmla="val 59239"/>
              <a:gd name="adj2" fmla="val 152040"/>
            </a:avLst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E’ giusto parlare di fallimento?</a:t>
            </a:r>
          </a:p>
        </p:txBody>
      </p:sp>
      <p:sp>
        <p:nvSpPr>
          <p:cNvPr id="5" name="Fumetto: ovale 4">
            <a:extLst>
              <a:ext uri="{FF2B5EF4-FFF2-40B4-BE49-F238E27FC236}">
                <a16:creationId xmlns:a16="http://schemas.microsoft.com/office/drawing/2014/main" id="{411D3D35-E116-823D-28CD-0084D7264F65}"/>
              </a:ext>
            </a:extLst>
          </p:cNvPr>
          <p:cNvSpPr/>
          <p:nvPr/>
        </p:nvSpPr>
        <p:spPr>
          <a:xfrm>
            <a:off x="325925" y="4399984"/>
            <a:ext cx="3143283" cy="1557642"/>
          </a:xfrm>
          <a:prstGeom prst="wedgeEllipseCallout">
            <a:avLst>
              <a:gd name="adj1" fmla="val 11709"/>
              <a:gd name="adj2" fmla="val 71042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Abbiamo eccessive aspettative dalla procedura? </a:t>
            </a:r>
          </a:p>
        </p:txBody>
      </p:sp>
      <p:sp>
        <p:nvSpPr>
          <p:cNvPr id="3" name="Fumetto: ovale 2">
            <a:extLst>
              <a:ext uri="{FF2B5EF4-FFF2-40B4-BE49-F238E27FC236}">
                <a16:creationId xmlns:a16="http://schemas.microsoft.com/office/drawing/2014/main" id="{8A26A18A-380F-5BA1-66F8-DC71C8E009C9}"/>
              </a:ext>
            </a:extLst>
          </p:cNvPr>
          <p:cNvSpPr/>
          <p:nvPr/>
        </p:nvSpPr>
        <p:spPr>
          <a:xfrm>
            <a:off x="5078993" y="3856776"/>
            <a:ext cx="2544025" cy="1463146"/>
          </a:xfrm>
          <a:prstGeom prst="wedgeEllipseCallout">
            <a:avLst>
              <a:gd name="adj1" fmla="val 1889"/>
              <a:gd name="adj2" fmla="val 95848"/>
            </a:avLst>
          </a:prstGeom>
          <a:solidFill>
            <a:srgbClr val="FF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solidFill>
                  <a:srgbClr val="1F1F1F"/>
                </a:solidFill>
                <a:latin typeface="inherit"/>
              </a:rPr>
              <a:t>Ha fallito la procedura? </a:t>
            </a:r>
          </a:p>
        </p:txBody>
      </p:sp>
      <p:sp>
        <p:nvSpPr>
          <p:cNvPr id="10" name="Fumetto: ovale 9">
            <a:extLst>
              <a:ext uri="{FF2B5EF4-FFF2-40B4-BE49-F238E27FC236}">
                <a16:creationId xmlns:a16="http://schemas.microsoft.com/office/drawing/2014/main" id="{3C7513AC-C4EF-9721-0EFE-C3768D65CA11}"/>
              </a:ext>
            </a:extLst>
          </p:cNvPr>
          <p:cNvSpPr/>
          <p:nvPr/>
        </p:nvSpPr>
        <p:spPr>
          <a:xfrm>
            <a:off x="2883530" y="3735686"/>
            <a:ext cx="2362955" cy="1557642"/>
          </a:xfrm>
          <a:prstGeom prst="wedgeEllipseCallout">
            <a:avLst>
              <a:gd name="adj1" fmla="val 45834"/>
              <a:gd name="adj2" fmla="val 84005"/>
            </a:avLst>
          </a:prstGeom>
          <a:solidFill>
            <a:srgbClr val="B0D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Ha fallito il paziente?</a:t>
            </a:r>
          </a:p>
        </p:txBody>
      </p:sp>
    </p:spTree>
    <p:extLst>
      <p:ext uri="{BB962C8B-B14F-4D97-AF65-F5344CB8AC3E}">
        <p14:creationId xmlns:p14="http://schemas.microsoft.com/office/powerpoint/2010/main" val="313079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68017A-4229-FF8D-5B68-BB227A18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68" y="288000"/>
            <a:ext cx="6664462" cy="25896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24B26D9-6D5F-A2C3-9D48-B389AEAB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019" y="3118076"/>
            <a:ext cx="4312851" cy="21642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3A00EF-2D81-D18E-8D7E-D0B8D1952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61" y="2950100"/>
            <a:ext cx="2469094" cy="18472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D4B1B3-20D8-3F1B-A29D-39FB8754E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61" y="4529822"/>
            <a:ext cx="2548349" cy="8108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4A3B2B-59C4-E799-81A9-3EC3AFA20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30" y="5522718"/>
            <a:ext cx="8711939" cy="12680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11DAEC6-FF62-464F-FDCF-5F115E3C1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933" y="5581064"/>
            <a:ext cx="871803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2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E19FD7F-05A6-720C-F893-F0FC3E495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087" y="4520934"/>
            <a:ext cx="1323140" cy="9850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D19B2E3-EF3D-2C12-DE31-BD616B33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1" y="143795"/>
            <a:ext cx="7515851" cy="2867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5D9328-CA14-F139-83E4-BEA80F7DF197}"/>
              </a:ext>
            </a:extLst>
          </p:cNvPr>
          <p:cNvSpPr txBox="1"/>
          <p:nvPr/>
        </p:nvSpPr>
        <p:spPr>
          <a:xfrm>
            <a:off x="304127" y="3707348"/>
            <a:ext cx="3998064" cy="230832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solidFill>
                  <a:srgbClr val="1F1F1F"/>
                </a:solidFill>
              </a:rPr>
              <a:t>N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on sono disponibili linee guida chiare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per la definizione di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rgbClr val="1F1F1F"/>
                </a:solidFill>
              </a:rPr>
              <a:t>recupero ponderale e/o fallimento</a:t>
            </a:r>
            <a:r>
              <a:rPr lang="it-IT" altLang="it-IT" dirty="0">
                <a:solidFill>
                  <a:srgbClr val="1F1F1F"/>
                </a:solidFill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1F1F1F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it-IT" altLang="it-IT" dirty="0">
                <a:solidFill>
                  <a:srgbClr val="1F1F1F"/>
                </a:solidFill>
              </a:rPr>
              <a:t>inadeguata perdita di peso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ripresa di peso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it-IT" altLang="it-IT" dirty="0">
                <a:solidFill>
                  <a:srgbClr val="1F1F1F"/>
                </a:solidFill>
              </a:rPr>
              <a:t>risoluzione inadeguata della comorbilità</a:t>
            </a:r>
            <a:r>
              <a:rPr lang="it-IT" altLang="it-IT" dirty="0"/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3CCD7E2-1230-5D44-BAA8-AD02EB6C0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087" y="5587128"/>
            <a:ext cx="1189708" cy="10788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36DE0C-39DD-3E33-FABC-599315B43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121" y="3361006"/>
            <a:ext cx="1477604" cy="98506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786092-572F-94BC-1A29-E0A58E7284FB}"/>
              </a:ext>
            </a:extLst>
          </p:cNvPr>
          <p:cNvSpPr txBox="1"/>
          <p:nvPr/>
        </p:nvSpPr>
        <p:spPr>
          <a:xfrm>
            <a:off x="5847507" y="3674324"/>
            <a:ext cx="3296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212121"/>
                </a:solidFill>
              </a:rPr>
              <a:t>Usate </a:t>
            </a:r>
            <a:r>
              <a:rPr lang="it-IT" sz="1600" b="0" i="0" dirty="0">
                <a:solidFill>
                  <a:srgbClr val="212121"/>
                </a:solidFill>
                <a:effectLst/>
              </a:rPr>
              <a:t>tecniche di regressione </a:t>
            </a:r>
          </a:p>
          <a:p>
            <a:pPr algn="ctr"/>
            <a:r>
              <a:rPr lang="it-IT" sz="1600" b="0" i="0" dirty="0">
                <a:solidFill>
                  <a:srgbClr val="212121"/>
                </a:solidFill>
                <a:effectLst/>
              </a:rPr>
              <a:t>per valutare l'associazione </a:t>
            </a:r>
          </a:p>
          <a:p>
            <a:pPr algn="ctr"/>
            <a:r>
              <a:rPr lang="it-IT" sz="1600" b="0" i="0" dirty="0">
                <a:solidFill>
                  <a:srgbClr val="212121"/>
                </a:solidFill>
                <a:effectLst/>
              </a:rPr>
              <a:t>del recupero di peso </a:t>
            </a:r>
          </a:p>
          <a:p>
            <a:pPr algn="ctr"/>
            <a:r>
              <a:rPr lang="it-IT" sz="1600" b="0" i="0" dirty="0">
                <a:solidFill>
                  <a:srgbClr val="212121"/>
                </a:solidFill>
                <a:effectLst/>
              </a:rPr>
              <a:t>con la qualità della vita </a:t>
            </a:r>
          </a:p>
          <a:p>
            <a:pPr algn="ctr"/>
            <a:r>
              <a:rPr lang="it-IT" sz="1600" b="0" i="0" dirty="0">
                <a:solidFill>
                  <a:srgbClr val="212121"/>
                </a:solidFill>
                <a:effectLst/>
              </a:rPr>
              <a:t>correlata alla salute (</a:t>
            </a:r>
            <a:r>
              <a:rPr lang="it-IT" sz="1600" b="0" i="0" dirty="0" err="1">
                <a:solidFill>
                  <a:srgbClr val="212121"/>
                </a:solidFill>
                <a:effectLst/>
              </a:rPr>
              <a:t>HRQoL</a:t>
            </a:r>
            <a:r>
              <a:rPr lang="it-IT" sz="1600" b="0" i="0" dirty="0">
                <a:solidFill>
                  <a:srgbClr val="212121"/>
                </a:solidFill>
                <a:effectLst/>
              </a:rPr>
              <a:t>) </a:t>
            </a:r>
          </a:p>
          <a:p>
            <a:pPr algn="ctr"/>
            <a:r>
              <a:rPr lang="it-IT" sz="1600" b="0" i="0" dirty="0">
                <a:solidFill>
                  <a:srgbClr val="212121"/>
                </a:solidFill>
                <a:effectLst/>
              </a:rPr>
              <a:t>e la presenza di comorbilità.</a:t>
            </a:r>
          </a:p>
          <a:p>
            <a:pPr algn="ctr"/>
            <a:endParaRPr lang="it-IT" sz="1600" b="0" i="0" dirty="0">
              <a:solidFill>
                <a:srgbClr val="212121"/>
              </a:solidFill>
              <a:effectLst/>
            </a:endParaRPr>
          </a:p>
          <a:p>
            <a:pPr algn="ctr"/>
            <a:r>
              <a:rPr lang="it-IT" sz="1600" b="1" dirty="0">
                <a:solidFill>
                  <a:srgbClr val="212121"/>
                </a:solidFill>
              </a:rPr>
              <a:t>D</a:t>
            </a:r>
            <a:r>
              <a:rPr lang="it-IT" sz="1600" b="1" i="0" dirty="0">
                <a:solidFill>
                  <a:srgbClr val="212121"/>
                </a:solidFill>
                <a:effectLst/>
              </a:rPr>
              <a:t>ifficile identificare </a:t>
            </a:r>
          </a:p>
          <a:p>
            <a:pPr algn="ctr"/>
            <a:r>
              <a:rPr lang="it-IT" sz="1600" b="1" i="0" dirty="0">
                <a:solidFill>
                  <a:srgbClr val="212121"/>
                </a:solidFill>
                <a:effectLst/>
              </a:rPr>
              <a:t>una singola definizione categoriale di ripresa di peso clinicamente significativa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46211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3CF39A-DEF1-B5FE-C76C-2F35273B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20" y="488887"/>
            <a:ext cx="8465760" cy="560409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51362FF-7284-F425-670E-15D91AAD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23" y="5219320"/>
            <a:ext cx="1638677" cy="96249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842E21D-6C65-F61D-2952-BA937830B6B0}"/>
              </a:ext>
            </a:extLst>
          </p:cNvPr>
          <p:cNvSpPr/>
          <p:nvPr/>
        </p:nvSpPr>
        <p:spPr>
          <a:xfrm>
            <a:off x="1013988" y="1901228"/>
            <a:ext cx="2353901" cy="253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580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71EF073-1126-3F36-2897-4120BA6741B4}"/>
              </a:ext>
            </a:extLst>
          </p:cNvPr>
          <p:cNvSpPr txBox="1"/>
          <p:nvPr/>
        </p:nvSpPr>
        <p:spPr>
          <a:xfrm>
            <a:off x="285183" y="2736232"/>
            <a:ext cx="6070350" cy="20313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it-IT" altLang="it-IT" dirty="0">
                <a:solidFill>
                  <a:srgbClr val="1F1F1F"/>
                </a:solidFill>
              </a:rPr>
              <a:t>U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n aumento di peso &gt; 10 kg rispetto al peso più basso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it-IT" altLang="it-IT" dirty="0">
                <a:solidFill>
                  <a:srgbClr val="1F1F1F"/>
                </a:solidFill>
              </a:rPr>
              <a:t>Più del 25% di recupero dal peso più basso</a:t>
            </a:r>
            <a:r>
              <a:rPr lang="it-IT" altLang="it-IT" dirty="0"/>
              <a:t>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1F1F1F"/>
              </a:solidFill>
              <a:effectLst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it-IT" altLang="it-IT" dirty="0">
                <a:solidFill>
                  <a:srgbClr val="1F1F1F"/>
                </a:solidFill>
              </a:rPr>
              <a:t>U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n aumento del</a:t>
            </a:r>
            <a:r>
              <a:rPr lang="it-IT" altLang="it-IT" dirty="0">
                <a:solidFill>
                  <a:srgbClr val="1F1F1F"/>
                </a:solidFill>
              </a:rPr>
              <a:t> BMI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</a:rPr>
              <a:t> &gt;5 rispetto al BMI più basso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it-IT" altLang="it-IT" dirty="0">
                <a:solidFill>
                  <a:srgbClr val="1F1F1F"/>
                </a:solidFill>
              </a:rPr>
              <a:t>Aumento di peso con BMI&gt; 35 dopo il raggiungimento di una perdita di peso iniziale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it-IT" altLang="it-IT" dirty="0"/>
              <a:t>Qualsiasi aumento ponderale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Aumento &gt; 15% rispetto al peso più basso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8C03647-1502-EF2C-647D-C5D940E1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77" y="3926861"/>
            <a:ext cx="1091279" cy="98763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2F9BB56-B4E1-A8C6-5001-DD5DE4AE0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33" y="2512956"/>
            <a:ext cx="2752761" cy="43450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87A57D5-7AEC-DFA6-D947-A4703F899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76" y="117701"/>
            <a:ext cx="6214282" cy="2471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E23F993-5562-54D7-640F-E8E48D5F0655}"/>
              </a:ext>
            </a:extLst>
          </p:cNvPr>
          <p:cNvSpPr txBox="1"/>
          <p:nvPr/>
        </p:nvSpPr>
        <p:spPr>
          <a:xfrm>
            <a:off x="6473856" y="2611744"/>
            <a:ext cx="2498129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Tasso di recupero ponderale a 5 anni dalla sleeve </a:t>
            </a:r>
            <a:r>
              <a:rPr lang="it-IT" sz="1400" dirty="0" err="1"/>
              <a:t>gastrectomy</a:t>
            </a:r>
            <a:r>
              <a:rPr lang="it-IT" sz="1400" dirty="0"/>
              <a:t> usando 6 definizioni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C80D648-5FF5-0961-BFC0-BB6812CA6393}"/>
              </a:ext>
            </a:extLst>
          </p:cNvPr>
          <p:cNvSpPr txBox="1"/>
          <p:nvPr/>
        </p:nvSpPr>
        <p:spPr>
          <a:xfrm>
            <a:off x="6473857" y="4026379"/>
            <a:ext cx="263443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dirty="0"/>
              <a:t>Analisi di regressione per valutare l'associazione di WR 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Caratteristiche del pz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Andamento clinico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F3E3063-E599-F591-08F3-2C94CB4E8346}"/>
              </a:ext>
            </a:extLst>
          </p:cNvPr>
          <p:cNvSpPr txBox="1"/>
          <p:nvPr/>
        </p:nvSpPr>
        <p:spPr>
          <a:xfrm>
            <a:off x="6473856" y="5583285"/>
            <a:ext cx="208166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dirty="0"/>
              <a:t>Sono stati inclusi 589 pz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143004B-9F8F-388C-D0FB-1536CB9045DD}"/>
              </a:ext>
            </a:extLst>
          </p:cNvPr>
          <p:cNvSpPr txBox="1"/>
          <p:nvPr/>
        </p:nvSpPr>
        <p:spPr>
          <a:xfrm>
            <a:off x="121400" y="5008164"/>
            <a:ext cx="61749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Nonostante la variabilità nel modo in cui </a:t>
            </a:r>
          </a:p>
          <a:p>
            <a:pPr algn="ctr"/>
            <a:r>
              <a:rPr lang="it-IT" dirty="0"/>
              <a:t>il WR viene definito e misurato, </a:t>
            </a:r>
          </a:p>
          <a:p>
            <a:pPr algn="ctr"/>
            <a:r>
              <a:rPr lang="it-IT" dirty="0"/>
              <a:t>viene spesso utilizzato come risultato chiave </a:t>
            </a:r>
          </a:p>
          <a:p>
            <a:pPr algn="ctr"/>
            <a:r>
              <a:rPr lang="it-IT" dirty="0"/>
              <a:t>e impiegato nei confronti dell'efficacia a medio e lungo termine della chirurgia bariatrica.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9653EE3-0424-A936-686C-C194277DE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54" y="400294"/>
            <a:ext cx="24690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9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14030</TotalTime>
  <Words>3284</Words>
  <Application>Microsoft Office PowerPoint</Application>
  <PresentationFormat>Presentazione su schermo (4:3)</PresentationFormat>
  <Paragraphs>539</Paragraphs>
  <Slides>37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37</vt:i4>
      </vt:variant>
    </vt:vector>
  </HeadingPairs>
  <TitlesOfParts>
    <vt:vector size="46" baseType="lpstr">
      <vt:lpstr>Arial</vt:lpstr>
      <vt:lpstr>BlinkMacSystemFont</vt:lpstr>
      <vt:lpstr>Calibri</vt:lpstr>
      <vt:lpstr>Calibri Light</vt:lpstr>
      <vt:lpstr>inherit</vt:lpstr>
      <vt:lpstr>Wingdings</vt:lpstr>
      <vt:lpstr>Tema di Office</vt:lpstr>
      <vt:lpstr>1_Tema di Office</vt:lpstr>
      <vt:lpstr>RetrospectVTI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Riccardo Pighi</cp:lastModifiedBy>
  <cp:revision>138</cp:revision>
  <dcterms:created xsi:type="dcterms:W3CDTF">2022-02-27T17:36:31Z</dcterms:created>
  <dcterms:modified xsi:type="dcterms:W3CDTF">2025-04-10T21:06:30Z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